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0"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9144000" cy="6858000" type="screen4x3"/>
  <p:notesSz cx="6858000" cy="9144000"/>
  <p:embeddedFontLst>
    <p:embeddedFont>
      <p:font typeface="Georgia" panose="02040502050405020303" pitchFamily="18" charset="0"/>
      <p:regular r:id="rId37"/>
      <p:bold r:id="rId38"/>
      <p:italic r:id="rId39"/>
      <p:boldItalic r:id="rId40"/>
    </p:embeddedFont>
    <p:embeddedFont>
      <p:font typeface="Roboto Mono" panose="020B060402020202020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1904611-C49C-4D51-9B2D-62990CD7DF40}">
  <a:tblStyle styleId="{A1904611-C49C-4D51-9B2D-62990CD7DF4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876"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deshir soltani nejad" userId="bbf2dcf3d057a6b8" providerId="LiveId" clId="{3EC932D7-A81F-4970-A661-F1295BEADDD8}"/>
    <pc:docChg chg="modSld">
      <pc:chgData name="ardeshir soltani nejad" userId="bbf2dcf3d057a6b8" providerId="LiveId" clId="{3EC932D7-A81F-4970-A661-F1295BEADDD8}" dt="2020-06-10T14:13:44.703" v="3" actId="1036"/>
      <pc:docMkLst>
        <pc:docMk/>
      </pc:docMkLst>
      <pc:sldChg chg="modSp mod">
        <pc:chgData name="ardeshir soltani nejad" userId="bbf2dcf3d057a6b8" providerId="LiveId" clId="{3EC932D7-A81F-4970-A661-F1295BEADDD8}" dt="2020-06-10T14:13:44.703" v="3" actId="1036"/>
        <pc:sldMkLst>
          <pc:docMk/>
          <pc:sldMk cId="0" sldId="256"/>
        </pc:sldMkLst>
        <pc:picChg chg="mod">
          <ac:chgData name="ardeshir soltani nejad" userId="bbf2dcf3d057a6b8" providerId="LiveId" clId="{3EC932D7-A81F-4970-A661-F1295BEADDD8}" dt="2020-06-10T14:13:44.703" v="3" actId="1036"/>
          <ac:picMkLst>
            <pc:docMk/>
            <pc:sldMk cId="0" sldId="256"/>
            <ac:picMk id="30"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None/>
            </a:pPr>
            <a:fld id="{00000000-1234-1234-1234-123412341234}" type="slidenum">
              <a:rPr lang="en-US" sz="1800" b="0" i="0" u="none" strike="noStrike" cap="none">
                <a:solidFill>
                  <a:srgbClr val="000000"/>
                </a:solidFill>
                <a:latin typeface="Arial"/>
                <a:ea typeface="Arial"/>
                <a:cs typeface="Arial"/>
                <a:sym typeface="Arial"/>
              </a:rPr>
              <a:t>‹#›</a:t>
            </a:fld>
            <a:endParaRPr/>
          </a:p>
        </p:txBody>
      </p:sp>
      <p:sp>
        <p:nvSpPr>
          <p:cNvPr id="5" name="Google Shape;5;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200" b="0" i="0" u="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6" name="Google Shape;6;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SzPts val="1400"/>
              <a:buNone/>
              <a:defRPr sz="1200" b="0" i="0" u="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7" name="Google Shape;7;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8" name="Google Shape;8;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9" name="Google Shape;9;n"/>
          <p:cNvSpPr txBox="1">
            <a:spLocks noGrp="1"/>
          </p:cNvSpPr>
          <p:nvPr>
            <p:ph type="ftr" idx="4"/>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200" b="0" i="0" u="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10" name="Google Shape;10;n"/>
          <p:cNvSpPr txBox="1">
            <a:spLocks noGrp="1"/>
          </p:cNvSpPr>
          <p:nvPr>
            <p:ph type="sldNum" idx="5"/>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a:solidFill>
                  <a:srgbClr val="000000"/>
                </a:solidFill>
                <a:latin typeface="Arial"/>
                <a:ea typeface="Arial"/>
                <a:cs typeface="Arial"/>
                <a:sym typeface="Arial"/>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
        <p:cNvGrpSpPr/>
        <p:nvPr/>
      </p:nvGrpSpPr>
      <p:grpSpPr>
        <a:xfrm>
          <a:off x="0" y="0"/>
          <a:ext cx="0" cy="0"/>
          <a:chOff x="0" y="0"/>
          <a:chExt cx="0" cy="0"/>
        </a:xfrm>
      </p:grpSpPr>
      <p:sp>
        <p:nvSpPr>
          <p:cNvPr id="25" name="Google Shape;2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 name="Google Shape;26;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70b338d831_1_0: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10</a:t>
            </a:fld>
            <a:endParaRPr sz="1400"/>
          </a:p>
        </p:txBody>
      </p:sp>
      <p:sp>
        <p:nvSpPr>
          <p:cNvPr id="124" name="Google Shape;124;g70b338d831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70b338d831_1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100"/>
              <a:t>Heutzutage wird in vielen Unternehmen real-time processing eingesetzt. Anwendungsfälle wie Betrugserkennung oder Warnungen im Gesundheitswesen erfordern die Echtzeitverarbeitung von aktuellen Daten.</a:t>
            </a:r>
            <a:endParaRPr sz="1100"/>
          </a:p>
          <a:p>
            <a:pPr marL="0" lvl="0" indent="0" algn="l" rtl="0">
              <a:spcBef>
                <a:spcPts val="0"/>
              </a:spcBef>
              <a:spcAft>
                <a:spcPts val="0"/>
              </a:spcAft>
              <a:buClr>
                <a:schemeClr val="dk1"/>
              </a:buClr>
              <a:buSzPts val="1100"/>
              <a:buFont typeface="Arial"/>
              <a:buNone/>
            </a:pPr>
            <a:r>
              <a:rPr lang="en-US" sz="1100">
                <a:solidFill>
                  <a:srgbClr val="FF0000"/>
                </a:solidFill>
              </a:rPr>
              <a:t>Ein ideales Werkzeug</a:t>
            </a:r>
            <a:r>
              <a:rPr lang="en-US" sz="1100"/>
              <a:t> dafür wäre dasjenige, das Daten als Stream eingeben kann. Apache Flink ist ein solches Werkzeug.</a:t>
            </a:r>
            <a:endParaRPr sz="1100"/>
          </a:p>
          <a:p>
            <a:pPr marL="0" lvl="0" indent="0" algn="l" rtl="0">
              <a:spcBef>
                <a:spcPts val="0"/>
              </a:spcBef>
              <a:spcAft>
                <a:spcPts val="0"/>
              </a:spcAft>
              <a:buNone/>
            </a:pPr>
            <a:endParaRPr/>
          </a:p>
        </p:txBody>
      </p:sp>
      <p:sp>
        <p:nvSpPr>
          <p:cNvPr id="126" name="Google Shape;126;g70b338d831_1_0:notes"/>
          <p:cNvSpPr txBox="1">
            <a:spLocks noGrp="1"/>
          </p:cNvSpPr>
          <p:nvPr>
            <p:ph type="sldNum" idx="3"/>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a:t>
            </a:fld>
            <a:endParaRPr sz="14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70b338d831_1_27: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11</a:t>
            </a:fld>
            <a:endParaRPr sz="1400"/>
          </a:p>
        </p:txBody>
      </p:sp>
      <p:sp>
        <p:nvSpPr>
          <p:cNvPr id="132" name="Google Shape;132;g70b338d831_1_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b338d831_1_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100"/>
              <a:t>Analytische Jobs extrahieren Informationen und Erkenntnisse aus Rohdaten. Üblicherweise werden Analysen als Batch Queries ausgeführt. Die Ergebnisse werden in ein Speichersystem geschrieben oder als Berichte ausgegeben.</a:t>
            </a:r>
            <a:endParaRPr sz="1100"/>
          </a:p>
          <a:p>
            <a:pPr marL="0" lvl="0" indent="0" algn="l" rtl="0">
              <a:spcBef>
                <a:spcPts val="0"/>
              </a:spcBef>
              <a:spcAft>
                <a:spcPts val="0"/>
              </a:spcAft>
              <a:buNone/>
            </a:pPr>
            <a:endParaRPr sz="1100"/>
          </a:p>
          <a:p>
            <a:pPr marL="0" lvl="0" indent="0" algn="l" rtl="0">
              <a:spcBef>
                <a:spcPts val="0"/>
              </a:spcBef>
              <a:spcAft>
                <a:spcPts val="0"/>
              </a:spcAft>
              <a:buNone/>
            </a:pPr>
            <a:r>
              <a:rPr lang="en-US" sz="1100"/>
              <a:t>Analysen können aber auch in Echtzeit durchgeführt werden. Anstatt endliche Datensätze zu lesen, nehmen Streaming-Abfragen real-time events auf und produzieren und aktualisieren kontinuierlich Ergebnisse. Die Ergebnisse werden entweder in eine externe Datenbank geschrieben oder als interner Status verwaltet. </a:t>
            </a:r>
            <a:endParaRPr sz="1100"/>
          </a:p>
          <a:p>
            <a:pPr marL="0" lvl="0" indent="0" algn="l" rtl="0">
              <a:spcBef>
                <a:spcPts val="0"/>
              </a:spcBef>
              <a:spcAft>
                <a:spcPts val="0"/>
              </a:spcAft>
              <a:buNone/>
            </a:pPr>
            <a:endParaRPr sz="1100"/>
          </a:p>
          <a:p>
            <a:pPr marL="0" lvl="0" indent="0" algn="l" rtl="0">
              <a:spcBef>
                <a:spcPts val="0"/>
              </a:spcBef>
              <a:spcAft>
                <a:spcPts val="0"/>
              </a:spcAft>
              <a:buNone/>
            </a:pPr>
            <a:endParaRPr sz="1100"/>
          </a:p>
        </p:txBody>
      </p:sp>
      <p:sp>
        <p:nvSpPr>
          <p:cNvPr id="134" name="Google Shape;134;g70b338d831_1_27:notes"/>
          <p:cNvSpPr txBox="1">
            <a:spLocks noGrp="1"/>
          </p:cNvSpPr>
          <p:nvPr>
            <p:ph type="sldNum" idx="3"/>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11</a:t>
            </a:fld>
            <a:endParaRPr sz="14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b338d831_1_20: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12</a:t>
            </a:fld>
            <a:endParaRPr sz="1400"/>
          </a:p>
        </p:txBody>
      </p:sp>
      <p:sp>
        <p:nvSpPr>
          <p:cNvPr id="140" name="Google Shape;140;g70b338d831_1_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70b338d831_1_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100"/>
              <a:t>Hier sehen wir die Unterschiede zwischen die DataSet und DataStream API. </a:t>
            </a:r>
            <a:br>
              <a:rPr lang="en-US" sz="1100"/>
            </a:br>
            <a:r>
              <a:rPr lang="en-US" sz="1100"/>
              <a:t>Wir beginnen immer mit der Festlegung der Ausführungsumgebung. (Execution environment). Beachten Sie in diesem Fall die Unterschiede zwischen beiden Schnittstellen (jeweils die erste Zeile).</a:t>
            </a:r>
            <a:br>
              <a:rPr lang="en-US" sz="1100"/>
            </a:br>
            <a:endParaRPr sz="1100"/>
          </a:p>
          <a:p>
            <a:pPr marL="0" lvl="0" indent="0" algn="l" rtl="0">
              <a:spcBef>
                <a:spcPts val="0"/>
              </a:spcBef>
              <a:spcAft>
                <a:spcPts val="0"/>
              </a:spcAft>
              <a:buNone/>
            </a:pPr>
            <a:r>
              <a:rPr lang="en-US" sz="1100"/>
              <a:t>Die Daten, die wir als Input bekommen, speichern wir in einem DataSet oder DataStream, auf dem wir unsere Analyse durchführen können, mit Hilfe von zahlreiche Operationen, wie z.B. map, filter, reduce usw.</a:t>
            </a:r>
            <a:endParaRPr sz="1100"/>
          </a:p>
          <a:p>
            <a:pPr marL="0" lvl="0" indent="0" algn="l" rtl="0">
              <a:spcBef>
                <a:spcPts val="0"/>
              </a:spcBef>
              <a:spcAft>
                <a:spcPts val="0"/>
              </a:spcAft>
              <a:buNone/>
            </a:pPr>
            <a:endParaRPr sz="1100"/>
          </a:p>
        </p:txBody>
      </p:sp>
      <p:sp>
        <p:nvSpPr>
          <p:cNvPr id="142" name="Google Shape;142;g70b338d831_1_20:notes"/>
          <p:cNvSpPr txBox="1">
            <a:spLocks noGrp="1"/>
          </p:cNvSpPr>
          <p:nvPr>
            <p:ph type="sldNum" idx="3"/>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a:t>
            </a:fld>
            <a:endParaRPr sz="14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70b757889f_1_12: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13</a:t>
            </a:fld>
            <a:endParaRPr sz="1400"/>
          </a:p>
        </p:txBody>
      </p:sp>
      <p:sp>
        <p:nvSpPr>
          <p:cNvPr id="152" name="Google Shape;152;g70b757889f_1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70b757889f_1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100"/>
              <a:t>Wenn wir mit Streams arbeiten, können wir zwischen Event time und Processing time wählen.</a:t>
            </a:r>
            <a:endParaRPr sz="1100"/>
          </a:p>
          <a:p>
            <a:pPr marL="0" lvl="0" indent="0" algn="l" rtl="0">
              <a:spcBef>
                <a:spcPts val="0"/>
              </a:spcBef>
              <a:spcAft>
                <a:spcPts val="0"/>
              </a:spcAft>
              <a:buNone/>
            </a:pPr>
            <a:endParaRPr sz="1100"/>
          </a:p>
          <a:p>
            <a:pPr marL="0" lvl="0" indent="0" algn="l" rtl="0">
              <a:spcBef>
                <a:spcPts val="0"/>
              </a:spcBef>
              <a:spcAft>
                <a:spcPts val="0"/>
              </a:spcAft>
              <a:buNone/>
            </a:pPr>
            <a:r>
              <a:rPr lang="en-US" sz="1100" b="1">
                <a:solidFill>
                  <a:srgbClr val="333333"/>
                </a:solidFill>
                <a:highlight>
                  <a:srgbClr val="FFFFFF"/>
                </a:highlight>
              </a:rPr>
              <a:t>Die</a:t>
            </a:r>
            <a:r>
              <a:rPr lang="en-US" sz="1100">
                <a:solidFill>
                  <a:srgbClr val="333333"/>
                </a:solidFill>
                <a:highlight>
                  <a:srgbClr val="FFFFFF"/>
                </a:highlight>
              </a:rPr>
              <a:t> </a:t>
            </a:r>
            <a:r>
              <a:rPr lang="en-US" sz="1100" b="1">
                <a:solidFill>
                  <a:srgbClr val="333333"/>
                </a:solidFill>
                <a:highlight>
                  <a:srgbClr val="FFFFFF"/>
                </a:highlight>
              </a:rPr>
              <a:t>Processing time</a:t>
            </a:r>
            <a:r>
              <a:rPr lang="en-US" sz="1100">
                <a:solidFill>
                  <a:srgbClr val="333333"/>
                </a:solidFill>
                <a:highlight>
                  <a:srgbClr val="FFFFFF"/>
                </a:highlight>
              </a:rPr>
              <a:t> bezieht sich auf die Systemzeit der Maschine, die den jeweiligen Vorgang ausführt. </a:t>
            </a:r>
            <a:endParaRPr sz="1100">
              <a:solidFill>
                <a:srgbClr val="333333"/>
              </a:solidFill>
              <a:highlight>
                <a:srgbClr val="FFFFFF"/>
              </a:highlight>
            </a:endParaRPr>
          </a:p>
          <a:p>
            <a:pPr marL="0" lvl="0" indent="0" algn="l" rtl="0">
              <a:spcBef>
                <a:spcPts val="0"/>
              </a:spcBef>
              <a:spcAft>
                <a:spcPts val="0"/>
              </a:spcAft>
              <a:buClr>
                <a:schemeClr val="dk1"/>
              </a:buClr>
              <a:buSzPts val="1100"/>
              <a:buFont typeface="Arial"/>
              <a:buNone/>
            </a:pPr>
            <a:endParaRPr sz="1100">
              <a:solidFill>
                <a:srgbClr val="333333"/>
              </a:solidFill>
              <a:highlight>
                <a:srgbClr val="FFFFFF"/>
              </a:highlight>
            </a:endParaRPr>
          </a:p>
          <a:p>
            <a:pPr marL="0" lvl="0" indent="0" algn="l" rtl="0">
              <a:spcBef>
                <a:spcPts val="0"/>
              </a:spcBef>
              <a:spcAft>
                <a:spcPts val="0"/>
              </a:spcAft>
              <a:buNone/>
            </a:pPr>
            <a:r>
              <a:rPr lang="en-US" sz="1100" b="1">
                <a:solidFill>
                  <a:srgbClr val="333333"/>
                </a:solidFill>
                <a:highlight>
                  <a:srgbClr val="FFFFFF"/>
                </a:highlight>
              </a:rPr>
              <a:t>Die Event time</a:t>
            </a:r>
            <a:r>
              <a:rPr lang="en-US" sz="1100">
                <a:solidFill>
                  <a:srgbClr val="333333"/>
                </a:solidFill>
                <a:highlight>
                  <a:srgbClr val="FFFFFF"/>
                </a:highlight>
              </a:rPr>
              <a:t> ist die Zeit, zu der jedes einzelne Ereignis auf dem produzierenden Gerät aufgetreten ist. Diese Zeit wird normalerweise in die Datensätze eingebettet, bevor sie in Flink eingehen. Schauen Sie bitte das Beispiel unten. Timestamp ist das letzte Attribut unserer Datenreihe. Dieser Zeitstempel kann aus jedem Datensatz extrahiert werden und als wichtiger Teil unserer Analyse benutzt werden. </a:t>
            </a:r>
            <a:br>
              <a:rPr lang="en-US" sz="1100">
                <a:solidFill>
                  <a:srgbClr val="333333"/>
                </a:solidFill>
                <a:highlight>
                  <a:srgbClr val="FFFFFF"/>
                </a:highlight>
              </a:rPr>
            </a:br>
            <a:endParaRPr sz="1100">
              <a:solidFill>
                <a:srgbClr val="333333"/>
              </a:solidFill>
              <a:highlight>
                <a:srgbClr val="FFFFFF"/>
              </a:highlight>
            </a:endParaRPr>
          </a:p>
          <a:p>
            <a:pPr marL="0" lvl="0" indent="0" algn="l" rtl="0">
              <a:spcBef>
                <a:spcPts val="0"/>
              </a:spcBef>
              <a:spcAft>
                <a:spcPts val="0"/>
              </a:spcAft>
              <a:buNone/>
            </a:pPr>
            <a:endParaRPr sz="1050">
              <a:solidFill>
                <a:srgbClr val="333333"/>
              </a:solidFill>
              <a:highlight>
                <a:srgbClr val="FFFFFF"/>
              </a:highlight>
            </a:endParaRPr>
          </a:p>
        </p:txBody>
      </p:sp>
      <p:sp>
        <p:nvSpPr>
          <p:cNvPr id="154" name="Google Shape;154;g70b757889f_1_12:notes"/>
          <p:cNvSpPr txBox="1">
            <a:spLocks noGrp="1"/>
          </p:cNvSpPr>
          <p:nvPr>
            <p:ph type="sldNum" idx="3"/>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13</a:t>
            </a:fld>
            <a:endParaRPr sz="14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70b757889f_0_0: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14</a:t>
            </a:fld>
            <a:endParaRPr sz="1400"/>
          </a:p>
        </p:txBody>
      </p:sp>
      <p:sp>
        <p:nvSpPr>
          <p:cNvPr id="164" name="Google Shape;164;g70b757889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70b757889f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a:t>Ich werde euch zeigen wie man den Output aus Flink visualisieren kann. Dafür nutzen wir Grafana. Grafana können wir aber nicht direkt mit Flink verbinden. Wir brauchen einen Datenbank dazwischen. Wir nutzen influxdb. influxdb bietet eine einfache HTTP API zum lesen und schreiben. Flink schreibt den Stream in influx and Grafana liest die Daten von influx.</a:t>
            </a:r>
            <a:endParaRPr sz="1200"/>
          </a:p>
        </p:txBody>
      </p:sp>
      <p:sp>
        <p:nvSpPr>
          <p:cNvPr id="166" name="Google Shape;166;g70b757889f_0_0:notes"/>
          <p:cNvSpPr txBox="1">
            <a:spLocks noGrp="1"/>
          </p:cNvSpPr>
          <p:nvPr>
            <p:ph type="sldNum" idx="3"/>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14</a:t>
            </a:fld>
            <a:endParaRPr sz="14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70b757889f_0_22: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t>15</a:t>
            </a:fld>
            <a:endParaRPr sz="1400"/>
          </a:p>
        </p:txBody>
      </p:sp>
      <p:sp>
        <p:nvSpPr>
          <p:cNvPr id="173" name="Google Shape;173;g70b757889f_0_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70b757889f_0_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a:t>Influx ist keine relationale Datenbank. Das heißt, es gibt kein tables wie in mySQL. Influxdb arbeitet mit data points. Ein data point ist eine Messung zu einem bestimmten Zeitpunkt, also einen Tupel. Points sind in series gruppiert und mehrere series bilden einen measurement. InfluxDB hat eine eigene query language, die sehr ähnlich zu SQL ist. Die Datenbank ist eine kleine ausführbare datei und sie ist sehr leicht einzurichten, es gibt keine dependencies.</a:t>
            </a:r>
            <a:endParaRPr sz="1200"/>
          </a:p>
        </p:txBody>
      </p:sp>
      <p:sp>
        <p:nvSpPr>
          <p:cNvPr id="175" name="Google Shape;175;g70b757889f_0_22:notes"/>
          <p:cNvSpPr txBox="1">
            <a:spLocks noGrp="1"/>
          </p:cNvSpPr>
          <p:nvPr>
            <p:ph type="sldNum" idx="3"/>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sz="14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70b757889f_0_14: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t>16</a:t>
            </a:fld>
            <a:endParaRPr sz="1400"/>
          </a:p>
        </p:txBody>
      </p:sp>
      <p:sp>
        <p:nvSpPr>
          <p:cNvPr id="182" name="Google Shape;182;g70b757889f_0_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70b757889f_0_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a:t>Grafana ist ein leistungsstarkes open-source Tool zur Visualisierung von Daten. Das hier ist ein Beispiel für einen Dashboard. Ein Dashboard besteht aus mehrere Panels. Grafana kann Daten aus mehreren Quellen simultan bekommen und alles auf verschiedene Weise darstellen. Unser Dashboard ist aber nicht so kompliziert wie diese, ich zeige euch gleich:</a:t>
            </a:r>
            <a:endParaRPr sz="1200"/>
          </a:p>
        </p:txBody>
      </p:sp>
      <p:sp>
        <p:nvSpPr>
          <p:cNvPr id="184" name="Google Shape;184;g70b757889f_0_14:notes"/>
          <p:cNvSpPr txBox="1">
            <a:spLocks noGrp="1"/>
          </p:cNvSpPr>
          <p:nvPr>
            <p:ph type="sldNum" idx="3"/>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sz="14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0b757889f_0_41: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t>17</a:t>
            </a:fld>
            <a:endParaRPr sz="1400"/>
          </a:p>
        </p:txBody>
      </p:sp>
      <p:sp>
        <p:nvSpPr>
          <p:cNvPr id="192" name="Google Shape;192;g70b757889f_0_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70b757889f_0_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a:t>Zuerst starten wir den Flink Cluster. Das ist nicht unser Program, das ist die Plattform, die unseren Program später ausführt. Oben links sehen sie wie einfach das ist.</a:t>
            </a:r>
            <a:endParaRPr sz="1200"/>
          </a:p>
        </p:txBody>
      </p:sp>
      <p:sp>
        <p:nvSpPr>
          <p:cNvPr id="194" name="Google Shape;194;g70b757889f_0_41:notes"/>
          <p:cNvSpPr txBox="1">
            <a:spLocks noGrp="1"/>
          </p:cNvSpPr>
          <p:nvPr>
            <p:ph type="sldNum" idx="3"/>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sz="14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70b757889f_0_52: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t>18</a:t>
            </a:fld>
            <a:endParaRPr sz="1400"/>
          </a:p>
        </p:txBody>
      </p:sp>
      <p:sp>
        <p:nvSpPr>
          <p:cNvPr id="201" name="Google Shape;201;g70b757889f_0_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70b757889f_0_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Dann starten wir influxdb.</a:t>
            </a:r>
            <a:endParaRPr/>
          </a:p>
        </p:txBody>
      </p:sp>
      <p:sp>
        <p:nvSpPr>
          <p:cNvPr id="203" name="Google Shape;203;g70b757889f_0_52:notes"/>
          <p:cNvSpPr txBox="1">
            <a:spLocks noGrp="1"/>
          </p:cNvSpPr>
          <p:nvPr>
            <p:ph type="sldNum" idx="3"/>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sz="14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70b757889f_0_61: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t>19</a:t>
            </a:fld>
            <a:endParaRPr sz="1400"/>
          </a:p>
        </p:txBody>
      </p:sp>
      <p:sp>
        <p:nvSpPr>
          <p:cNvPr id="211" name="Google Shape;211;g70b757889f_0_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0b757889f_0_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Dann Grafana. Ich habe keine Einstellungen geändert, ich habe alles einfach heruntergeladen und gestartet.</a:t>
            </a:r>
            <a:endParaRPr/>
          </a:p>
        </p:txBody>
      </p:sp>
      <p:sp>
        <p:nvSpPr>
          <p:cNvPr id="213" name="Google Shape;213;g70b757889f_0_61:notes"/>
          <p:cNvSpPr txBox="1">
            <a:spLocks noGrp="1"/>
          </p:cNvSpPr>
          <p:nvPr>
            <p:ph type="sldNum" idx="3"/>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sz="14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Google Shape;32;g4e010a46ae_1_7: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a:t>
            </a:fld>
            <a:endParaRPr sz="1400"/>
          </a:p>
        </p:txBody>
      </p:sp>
      <p:sp>
        <p:nvSpPr>
          <p:cNvPr id="33" name="Google Shape;33;g4e010a46ae_1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 name="Google Shape;34;g4e010a46ae_1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 name="Google Shape;35;g4e010a46ae_1_7:notes"/>
          <p:cNvSpPr txBox="1">
            <a:spLocks noGrp="1"/>
          </p:cNvSpPr>
          <p:nvPr>
            <p:ph type="sldNum" idx="3"/>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a:t>
            </a:fld>
            <a:endParaRPr sz="14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70b757889f_0_71: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t>20</a:t>
            </a:fld>
            <a:endParaRPr sz="1400"/>
          </a:p>
        </p:txBody>
      </p:sp>
      <p:sp>
        <p:nvSpPr>
          <p:cNvPr id="222" name="Google Shape;222;g70b757889f_0_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70b757889f_0_7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a:t>Jetzt müssen wir die Systeme verknüpfen. Dafür brauchen wir die Ports. Auf 8086 erwartet influx read/write Operationen. Port 3000 ist interessanter. Grafana bietet da ein User Interface für die Einstellung und Anschauen von Datenvisualisationen</a:t>
            </a:r>
            <a:endParaRPr sz="1200"/>
          </a:p>
        </p:txBody>
      </p:sp>
      <p:sp>
        <p:nvSpPr>
          <p:cNvPr id="224" name="Google Shape;224;g70b757889f_0_71:notes"/>
          <p:cNvSpPr txBox="1">
            <a:spLocks noGrp="1"/>
          </p:cNvSpPr>
          <p:nvPr>
            <p:ph type="sldNum" idx="3"/>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sz="14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70b757889f_0_97: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21</a:t>
            </a:fld>
            <a:endParaRPr sz="1400"/>
          </a:p>
        </p:txBody>
      </p:sp>
      <p:sp>
        <p:nvSpPr>
          <p:cNvPr id="235" name="Google Shape;235;g70b757889f_0_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70b757889f_0_9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Grafana kennt die Influx API, wir brauchen nur den IP und Port einzufügen.</a:t>
            </a:r>
            <a:endParaRPr/>
          </a:p>
        </p:txBody>
      </p:sp>
      <p:sp>
        <p:nvSpPr>
          <p:cNvPr id="237" name="Google Shape;237;g70b757889f_0_97:notes"/>
          <p:cNvSpPr txBox="1">
            <a:spLocks noGrp="1"/>
          </p:cNvSpPr>
          <p:nvPr>
            <p:ph type="sldNum" idx="3"/>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a:t>
            </a:fld>
            <a:endParaRPr sz="14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70b757889f_0_107: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t>22</a:t>
            </a:fld>
            <a:endParaRPr sz="1400"/>
          </a:p>
        </p:txBody>
      </p:sp>
      <p:sp>
        <p:nvSpPr>
          <p:cNvPr id="244" name="Google Shape;244;g70b757889f_0_10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70b757889f_0_10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a:t>Dann erstellen wir einen Panel, um die Daten zu visualisieren. Das wichtigste hier ist das Query oben. Das sieht aus wie SQL, es ist aber InfluxQL, die wir schon erwähnt haben. Unten können wir ein Paar grafische Einstellungen machen</a:t>
            </a:r>
            <a:endParaRPr sz="1200"/>
          </a:p>
        </p:txBody>
      </p:sp>
      <p:sp>
        <p:nvSpPr>
          <p:cNvPr id="246" name="Google Shape;246;g70b757889f_0_107:notes"/>
          <p:cNvSpPr txBox="1">
            <a:spLocks noGrp="1"/>
          </p:cNvSpPr>
          <p:nvPr>
            <p:ph type="sldNum" idx="3"/>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sz="14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70b757889f_0_137: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23</a:t>
            </a:fld>
            <a:endParaRPr sz="1400"/>
          </a:p>
        </p:txBody>
      </p:sp>
      <p:sp>
        <p:nvSpPr>
          <p:cNvPr id="254" name="Google Shape;254;g70b757889f_0_1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70b757889f_0_1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Und so ist unser Panel fertig. So wird das Panel aussehen, wenn wir es nutzen.</a:t>
            </a:r>
            <a:endParaRPr/>
          </a:p>
        </p:txBody>
      </p:sp>
      <p:sp>
        <p:nvSpPr>
          <p:cNvPr id="256" name="Google Shape;256;g70b757889f_0_137:notes"/>
          <p:cNvSpPr txBox="1">
            <a:spLocks noGrp="1"/>
          </p:cNvSpPr>
          <p:nvPr>
            <p:ph type="sldNum" idx="3"/>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23</a:t>
            </a:fld>
            <a:endParaRPr sz="14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70b757889f_0_121: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24</a:t>
            </a:fld>
            <a:endParaRPr sz="1400"/>
          </a:p>
        </p:txBody>
      </p:sp>
      <p:sp>
        <p:nvSpPr>
          <p:cNvPr id="262" name="Google Shape;262;g70b757889f_0_1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0b757889f_0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Wir haben aber noch keine Daten. Tatsächlich sieht unser Panel so aus...</a:t>
            </a:r>
            <a:endParaRPr/>
          </a:p>
        </p:txBody>
      </p:sp>
      <p:sp>
        <p:nvSpPr>
          <p:cNvPr id="264" name="Google Shape;264;g70b757889f_0_121:notes"/>
          <p:cNvSpPr txBox="1">
            <a:spLocks noGrp="1"/>
          </p:cNvSpPr>
          <p:nvPr>
            <p:ph type="sldNum" idx="3"/>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24</a:t>
            </a:fld>
            <a:endParaRPr sz="14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70b757889f_0_87: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25</a:t>
            </a:fld>
            <a:endParaRPr sz="1400"/>
          </a:p>
        </p:txBody>
      </p:sp>
      <p:sp>
        <p:nvSpPr>
          <p:cNvPr id="270" name="Google Shape;270;g70b757889f_0_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0b757889f_0_8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rPr>
              <a:t>Um Daten zu erzeugen, müssen wir erst unser Flink basiertes Programm mit InfluxDB verbinden und starten. Ich kann hier den ganzen Code nicht zeigen, aber hier könnt ihr zumindest sehen wie die Parameter wie Port, user, Passwort und databasename eingestellt sind. Dann kompilieren wir das Programm mit Maven, das ist hier nicht gezeigt. </a:t>
            </a:r>
            <a:endParaRPr sz="1200">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p:txBody>
      </p:sp>
      <p:sp>
        <p:nvSpPr>
          <p:cNvPr id="272" name="Google Shape;272;g70b757889f_0_87:notes"/>
          <p:cNvSpPr txBox="1">
            <a:spLocks noGrp="1"/>
          </p:cNvSpPr>
          <p:nvPr>
            <p:ph type="sldNum" idx="3"/>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25</a:t>
            </a:fld>
            <a:endParaRPr sz="14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70b757889f_0_155: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t>26</a:t>
            </a:fld>
            <a:endParaRPr sz="1400"/>
          </a:p>
        </p:txBody>
      </p:sp>
      <p:sp>
        <p:nvSpPr>
          <p:cNvPr id="280" name="Google Shape;280;g70b757889f_0_1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70b757889f_0_1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Aus der Kompilation bekommen wir eine .jar Datei. Oben rechts führen wir diese aus. </a:t>
            </a:r>
            <a:endParaRPr/>
          </a:p>
        </p:txBody>
      </p:sp>
      <p:sp>
        <p:nvSpPr>
          <p:cNvPr id="282" name="Google Shape;282;g70b757889f_0_155:notes"/>
          <p:cNvSpPr txBox="1">
            <a:spLocks noGrp="1"/>
          </p:cNvSpPr>
          <p:nvPr>
            <p:ph type="sldNum" idx="3"/>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sz="14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70b757889f_0_147: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27</a:t>
            </a:fld>
            <a:endParaRPr sz="1400"/>
          </a:p>
        </p:txBody>
      </p:sp>
      <p:sp>
        <p:nvSpPr>
          <p:cNvPr id="294" name="Google Shape;294;g70b757889f_0_1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70b757889f_0_1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a:t>Dann schauen wir noch mal die Grafana Interface an und merken dass diesmal auch Daten gibt. Oben rechts können wir den Zeitfenster und die Auffrischungsgeschwindigkeit einstellen.</a:t>
            </a:r>
            <a:endParaRPr sz="1200"/>
          </a:p>
        </p:txBody>
      </p:sp>
      <p:sp>
        <p:nvSpPr>
          <p:cNvPr id="296" name="Google Shape;296;g70b757889f_0_147:notes"/>
          <p:cNvSpPr txBox="1">
            <a:spLocks noGrp="1"/>
          </p:cNvSpPr>
          <p:nvPr>
            <p:ph type="sldNum" idx="3"/>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27</a:t>
            </a:fld>
            <a:endParaRPr sz="14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4ae4a7e06b_0_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g4ae4a7e06b_0_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4ae4a7e06b_0_8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 name="Google Shape;316;g4ae4a7e06b_0_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4e010a46ae_1_83: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3</a:t>
            </a:fld>
            <a:endParaRPr sz="1400"/>
          </a:p>
        </p:txBody>
      </p:sp>
      <p:sp>
        <p:nvSpPr>
          <p:cNvPr id="49" name="Google Shape;49;g4e010a46ae_1_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 name="Google Shape;50;g4e010a46ae_1_8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 name="Google Shape;51;g4e010a46ae_1_83:notes"/>
          <p:cNvSpPr txBox="1">
            <a:spLocks noGrp="1"/>
          </p:cNvSpPr>
          <p:nvPr>
            <p:ph type="sldNum" idx="3"/>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a:t>
            </a:fld>
            <a:endParaRPr sz="14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4ae51d2367_1_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0" name="Google Shape;330;g4ae51d2367_1_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70b338d831_1_69: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31</a:t>
            </a:fld>
            <a:endParaRPr sz="1400"/>
          </a:p>
        </p:txBody>
      </p:sp>
      <p:sp>
        <p:nvSpPr>
          <p:cNvPr id="335" name="Google Shape;335;g70b338d831_1_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70b338d831_1_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7" name="Google Shape;337;g70b338d831_1_69:notes"/>
          <p:cNvSpPr txBox="1">
            <a:spLocks noGrp="1"/>
          </p:cNvSpPr>
          <p:nvPr>
            <p:ph type="sldNum" idx="3"/>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31</a:t>
            </a:fld>
            <a:endParaRPr sz="14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4eb896b478_1_2: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32</a:t>
            </a:fld>
            <a:endParaRPr sz="1400"/>
          </a:p>
        </p:txBody>
      </p:sp>
      <p:sp>
        <p:nvSpPr>
          <p:cNvPr id="343" name="Google Shape;343;g4eb896b478_1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4eb896b478_1_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5" name="Google Shape;345;g4eb896b478_1_2:notes"/>
          <p:cNvSpPr txBox="1">
            <a:spLocks noGrp="1"/>
          </p:cNvSpPr>
          <p:nvPr>
            <p:ph type="sldNum" idx="3"/>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32</a:t>
            </a:fld>
            <a:endParaRPr sz="14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4f3e4b396b_0_27: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33</a:t>
            </a:fld>
            <a:endParaRPr sz="1400"/>
          </a:p>
        </p:txBody>
      </p:sp>
      <p:sp>
        <p:nvSpPr>
          <p:cNvPr id="357" name="Google Shape;357;g4f3e4b396b_0_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4f3e4b396b_0_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g4f3e4b396b_0_27:notes"/>
          <p:cNvSpPr txBox="1">
            <a:spLocks noGrp="1"/>
          </p:cNvSpPr>
          <p:nvPr>
            <p:ph type="sldNum" idx="3"/>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33</a:t>
            </a:fld>
            <a:endParaRPr sz="14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4e010a46ae_1_97: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34</a:t>
            </a:fld>
            <a:endParaRPr sz="1400"/>
          </a:p>
        </p:txBody>
      </p:sp>
      <p:sp>
        <p:nvSpPr>
          <p:cNvPr id="367" name="Google Shape;367;g4e010a46ae_1_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4e010a46ae_1_9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9" name="Google Shape;369;g4e010a46ae_1_97:notes"/>
          <p:cNvSpPr txBox="1">
            <a:spLocks noGrp="1"/>
          </p:cNvSpPr>
          <p:nvPr>
            <p:ph type="sldNum" idx="3"/>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34</a:t>
            </a:fld>
            <a:endParaRPr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4e2d6655fc_0_49: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4</a:t>
            </a:fld>
            <a:endParaRPr sz="1400"/>
          </a:p>
        </p:txBody>
      </p:sp>
      <p:sp>
        <p:nvSpPr>
          <p:cNvPr id="62" name="Google Shape;62;g4e2d6655fc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4e2d6655fc_0_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 name="Google Shape;64;g4e2d6655fc_0_49:notes"/>
          <p:cNvSpPr txBox="1">
            <a:spLocks noGrp="1"/>
          </p:cNvSpPr>
          <p:nvPr>
            <p:ph type="sldNum" idx="3"/>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a:t>
            </a:fld>
            <a:endParaRPr sz="14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4e2d6655fc_0_331: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5</a:t>
            </a:fld>
            <a:endParaRPr sz="1400"/>
          </a:p>
        </p:txBody>
      </p:sp>
      <p:sp>
        <p:nvSpPr>
          <p:cNvPr id="77" name="Google Shape;77;g4e2d6655fc_0_3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4e2d6655fc_0_3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 name="Google Shape;79;g4e2d6655fc_0_331:notes"/>
          <p:cNvSpPr txBox="1">
            <a:spLocks noGrp="1"/>
          </p:cNvSpPr>
          <p:nvPr>
            <p:ph type="sldNum" idx="3"/>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a:t>
            </a:fld>
            <a:endParaRPr sz="14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6af9be8054_0_0: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6</a:t>
            </a:fld>
            <a:endParaRPr sz="1400"/>
          </a:p>
        </p:txBody>
      </p:sp>
      <p:sp>
        <p:nvSpPr>
          <p:cNvPr id="90" name="Google Shape;90;g6af9be8054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6af9be8054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g6af9be8054_0_0:notes"/>
          <p:cNvSpPr txBox="1">
            <a:spLocks noGrp="1"/>
          </p:cNvSpPr>
          <p:nvPr>
            <p:ph type="sldNum" idx="3"/>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a:t>
            </a:fld>
            <a:endParaRPr sz="14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6af9be8054_0_9: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7</a:t>
            </a:fld>
            <a:endParaRPr sz="1400"/>
          </a:p>
        </p:txBody>
      </p:sp>
      <p:sp>
        <p:nvSpPr>
          <p:cNvPr id="98" name="Google Shape;98;g6af9be8054_0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6af9be8054_0_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g6af9be8054_0_9:notes"/>
          <p:cNvSpPr txBox="1">
            <a:spLocks noGrp="1"/>
          </p:cNvSpPr>
          <p:nvPr>
            <p:ph type="sldNum" idx="3"/>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a:t>
            </a:fld>
            <a:endParaRPr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af9be8054_0_22: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8</a:t>
            </a:fld>
            <a:endParaRPr sz="1400"/>
          </a:p>
        </p:txBody>
      </p:sp>
      <p:sp>
        <p:nvSpPr>
          <p:cNvPr id="107" name="Google Shape;107;g6af9be8054_0_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6af9be8054_0_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050">
                <a:solidFill>
                  <a:srgbClr val="333333"/>
                </a:solidFill>
                <a:highlight>
                  <a:srgbClr val="FFFFFF"/>
                </a:highlight>
              </a:rPr>
              <a:t>traditional application design with separated compute and data storage tiers</a:t>
            </a:r>
            <a:endParaRPr sz="1050">
              <a:solidFill>
                <a:srgbClr val="333333"/>
              </a:solidFill>
              <a:highlight>
                <a:srgbClr val="FFFFFF"/>
              </a:highlight>
            </a:endParaRPr>
          </a:p>
          <a:p>
            <a:pPr marL="0" lvl="0" indent="0" algn="l" rtl="0">
              <a:spcBef>
                <a:spcPts val="0"/>
              </a:spcBef>
              <a:spcAft>
                <a:spcPts val="0"/>
              </a:spcAft>
              <a:buNone/>
            </a:pPr>
            <a:r>
              <a:rPr lang="en-US" sz="1050">
                <a:solidFill>
                  <a:srgbClr val="333333"/>
                </a:solidFill>
                <a:highlight>
                  <a:srgbClr val="FFFFFF"/>
                </a:highlight>
              </a:rPr>
              <a:t>Event-driven: data and computation are co-located, which yields local (in-memory or disk) data access</a:t>
            </a:r>
            <a:endParaRPr sz="1050">
              <a:solidFill>
                <a:srgbClr val="333333"/>
              </a:solidFill>
              <a:highlight>
                <a:srgbClr val="FFFFFF"/>
              </a:highlight>
            </a:endParaRPr>
          </a:p>
          <a:p>
            <a:pPr marL="0" lvl="0" indent="0" algn="l" rtl="0">
              <a:spcBef>
                <a:spcPts val="0"/>
              </a:spcBef>
              <a:spcAft>
                <a:spcPts val="0"/>
              </a:spcAft>
              <a:buNone/>
            </a:pPr>
            <a:endParaRPr sz="1050">
              <a:solidFill>
                <a:srgbClr val="333333"/>
              </a:solidFill>
              <a:highlight>
                <a:srgbClr val="FFFFFF"/>
              </a:highlight>
            </a:endParaRPr>
          </a:p>
          <a:p>
            <a:pPr marL="0" lvl="0" indent="0" algn="l" rtl="0">
              <a:spcBef>
                <a:spcPts val="0"/>
              </a:spcBef>
              <a:spcAft>
                <a:spcPts val="0"/>
              </a:spcAft>
              <a:buNone/>
            </a:pPr>
            <a:r>
              <a:rPr lang="en-US" sz="1050">
                <a:solidFill>
                  <a:srgbClr val="333333"/>
                </a:solidFill>
                <a:highlight>
                  <a:srgbClr val="FFFFFF"/>
                </a:highlight>
              </a:rPr>
              <a:t>Fault-tolerance is achieved by periodically writing checkpoints to a remote persistent storage</a:t>
            </a:r>
            <a:endParaRPr sz="1050">
              <a:solidFill>
                <a:srgbClr val="333333"/>
              </a:solidFill>
              <a:highlight>
                <a:srgbClr val="FFFFFF"/>
              </a:highlight>
            </a:endParaRPr>
          </a:p>
          <a:p>
            <a:pPr marL="0" lvl="0" indent="0" algn="l" rtl="0">
              <a:spcBef>
                <a:spcPts val="0"/>
              </a:spcBef>
              <a:spcAft>
                <a:spcPts val="0"/>
              </a:spcAft>
              <a:buNone/>
            </a:pPr>
            <a:endParaRPr sz="1050">
              <a:solidFill>
                <a:srgbClr val="333333"/>
              </a:solidFill>
              <a:highlight>
                <a:srgbClr val="FFFFFF"/>
              </a:highlight>
            </a:endParaRPr>
          </a:p>
          <a:p>
            <a:pPr marL="0" lvl="0" indent="0" algn="l" rtl="0">
              <a:spcBef>
                <a:spcPts val="0"/>
              </a:spcBef>
              <a:spcAft>
                <a:spcPts val="0"/>
              </a:spcAft>
              <a:buNone/>
            </a:pPr>
            <a:r>
              <a:rPr lang="en-US" sz="1050">
                <a:solidFill>
                  <a:srgbClr val="333333"/>
                </a:solidFill>
                <a:highlight>
                  <a:srgbClr val="FFFFFF"/>
                </a:highlight>
              </a:rPr>
              <a:t>Instead of querying a remote database, event-driven applications access their data locally which yields better performance, both in terms of throughput and latency. The periodic checkpoints to a remote persistent storage can be asynchronously and incrementally done. Hence, the impact of checkpointing on the regular event processing is very small. However, the event-driven application design provides more benefits than just local data access. In the tiered architecture, it is common that multiple applications share the same database. Hence, any change of the database, such as changing the data layout due to an application update or scaling the service, needs to be coordinated. Since each event-driven application is responsible for its own data, changes to the data representation or scaling the application requires less coordination.</a:t>
            </a:r>
            <a:endParaRPr sz="1050">
              <a:solidFill>
                <a:srgbClr val="333333"/>
              </a:solidFill>
              <a:highlight>
                <a:srgbClr val="FFFFFF"/>
              </a:highlight>
            </a:endParaRPr>
          </a:p>
          <a:p>
            <a:pPr marL="0" lvl="0" indent="0" algn="l" rtl="0">
              <a:spcBef>
                <a:spcPts val="0"/>
              </a:spcBef>
              <a:spcAft>
                <a:spcPts val="0"/>
              </a:spcAft>
              <a:buNone/>
            </a:pPr>
            <a:endParaRPr sz="1050">
              <a:solidFill>
                <a:srgbClr val="333333"/>
              </a:solidFill>
              <a:highlight>
                <a:srgbClr val="FFFFFF"/>
              </a:highlight>
            </a:endParaRPr>
          </a:p>
        </p:txBody>
      </p:sp>
      <p:sp>
        <p:nvSpPr>
          <p:cNvPr id="109" name="Google Shape;109;g6af9be8054_0_22:notes"/>
          <p:cNvSpPr txBox="1">
            <a:spLocks noGrp="1"/>
          </p:cNvSpPr>
          <p:nvPr>
            <p:ph type="sldNum" idx="3"/>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a:t>
            </a:fld>
            <a:endParaRPr sz="14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70b338d831_0_14: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9</a:t>
            </a:fld>
            <a:endParaRPr sz="1400"/>
          </a:p>
        </p:txBody>
      </p:sp>
      <p:sp>
        <p:nvSpPr>
          <p:cNvPr id="116" name="Google Shape;116;g70b338d831_0_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70b338d831_0_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100"/>
              <a:t>Flink ist ein Runtime Engine für Stream Processing. Darauf hat Flink die abstrakte Schnittstellen für Verarbeitung von Stream- und Batch </a:t>
            </a:r>
            <a:r>
              <a:rPr lang="en-US" sz="1100">
                <a:solidFill>
                  <a:srgbClr val="FF0000"/>
                </a:solidFill>
              </a:rPr>
              <a:t>Datenquellen</a:t>
            </a:r>
            <a:r>
              <a:rPr lang="en-US" sz="1100"/>
              <a:t>. Diese Schnittstellen sind die Grundlage für unsere Programme, wenn wir mit Flink arbeiten. Beide können mit Java und Scala benutzt werden. </a:t>
            </a:r>
            <a:endParaRPr sz="1100"/>
          </a:p>
          <a:p>
            <a:pPr marL="0" lvl="0" indent="0" algn="l" rtl="0">
              <a:spcBef>
                <a:spcPts val="0"/>
              </a:spcBef>
              <a:spcAft>
                <a:spcPts val="0"/>
              </a:spcAft>
              <a:buNone/>
            </a:pPr>
            <a:endParaRPr sz="1100"/>
          </a:p>
          <a:p>
            <a:pPr marL="0" lvl="0" indent="0" algn="l" rtl="0">
              <a:spcBef>
                <a:spcPts val="0"/>
              </a:spcBef>
              <a:spcAft>
                <a:spcPts val="0"/>
              </a:spcAft>
              <a:buNone/>
            </a:pPr>
            <a:r>
              <a:rPr lang="en-US" sz="1100"/>
              <a:t>Die Bibliotheken oben ermöglichen zusätzliche Funktionalitäten, wie z.B:</a:t>
            </a:r>
            <a:endParaRPr sz="1100"/>
          </a:p>
          <a:p>
            <a:pPr marL="0" lvl="0" indent="0" algn="l" rtl="0">
              <a:spcBef>
                <a:spcPts val="0"/>
              </a:spcBef>
              <a:spcAft>
                <a:spcPts val="0"/>
              </a:spcAft>
              <a:buNone/>
            </a:pPr>
            <a:r>
              <a:rPr lang="en-US" sz="1100"/>
              <a:t>Graph-verarbeitung,</a:t>
            </a:r>
            <a:endParaRPr sz="1100"/>
          </a:p>
          <a:p>
            <a:pPr marL="0" lvl="0" indent="0" algn="l" rtl="0">
              <a:spcBef>
                <a:spcPts val="0"/>
              </a:spcBef>
              <a:spcAft>
                <a:spcPts val="0"/>
              </a:spcAft>
              <a:buNone/>
            </a:pPr>
            <a:r>
              <a:rPr lang="en-US" sz="1100"/>
              <a:t>Schreiben von Relational Queries,</a:t>
            </a:r>
            <a:endParaRPr sz="1100"/>
          </a:p>
          <a:p>
            <a:pPr marL="0" lvl="0" indent="0" algn="l" rtl="0">
              <a:spcBef>
                <a:spcPts val="0"/>
              </a:spcBef>
              <a:spcAft>
                <a:spcPts val="0"/>
              </a:spcAft>
              <a:buNone/>
            </a:pPr>
            <a:r>
              <a:rPr lang="en-US" sz="1100"/>
              <a:t>und Machine learning Algorithmen, die wir über einen Datensatz ausführen können (FlinkML)</a:t>
            </a:r>
            <a:endParaRPr sz="1100"/>
          </a:p>
          <a:p>
            <a:pPr marL="0" lvl="0" indent="0" algn="l" rtl="0">
              <a:spcBef>
                <a:spcPts val="0"/>
              </a:spcBef>
              <a:spcAft>
                <a:spcPts val="0"/>
              </a:spcAft>
              <a:buNone/>
            </a:pPr>
            <a:endParaRPr sz="1100"/>
          </a:p>
          <a:p>
            <a:pPr marL="0" lvl="0" indent="0" algn="l" rtl="0">
              <a:spcBef>
                <a:spcPts val="0"/>
              </a:spcBef>
              <a:spcAft>
                <a:spcPts val="0"/>
              </a:spcAft>
              <a:buNone/>
            </a:pPr>
            <a:r>
              <a:rPr lang="en-US" sz="1100"/>
              <a:t>Wir können Flink Lokal, also auf nur einem Computer, im Cluster oder im Cloud ausführen. Der Cluster Ansatz ermöglicht die Verteilung der Aufgabe auf mehrere Maschinen.</a:t>
            </a:r>
            <a:endParaRPr sz="1100"/>
          </a:p>
          <a:p>
            <a:pPr marL="0" lvl="0" indent="0" algn="l" rtl="0">
              <a:spcBef>
                <a:spcPts val="0"/>
              </a:spcBef>
              <a:spcAft>
                <a:spcPts val="0"/>
              </a:spcAft>
              <a:buNone/>
            </a:pPr>
            <a:endParaRPr sz="1100"/>
          </a:p>
          <a:p>
            <a:pPr marL="0" lvl="0" indent="0" algn="l" rtl="0">
              <a:spcBef>
                <a:spcPts val="0"/>
              </a:spcBef>
              <a:spcAft>
                <a:spcPts val="0"/>
              </a:spcAft>
              <a:buNone/>
            </a:pPr>
            <a:r>
              <a:rPr lang="en-US" sz="1100"/>
              <a:t>Im Bezug auf Datenlagerung, bietet Flink viele Möglichkeiten: Streams, Dateisysteme oder Datenbanken.</a:t>
            </a:r>
            <a:endParaRPr sz="1100"/>
          </a:p>
        </p:txBody>
      </p:sp>
      <p:sp>
        <p:nvSpPr>
          <p:cNvPr id="118" name="Google Shape;118;g70b338d831_0_14:notes"/>
          <p:cNvSpPr txBox="1">
            <a:spLocks noGrp="1"/>
          </p:cNvSpPr>
          <p:nvPr>
            <p:ph type="sldNum" idx="3"/>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9</a:t>
            </a:fld>
            <a:endParaRPr sz="140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solidFill>
          <a:schemeClr val="lt1"/>
        </a:solidFill>
        <a:effectLst/>
      </p:bgPr>
    </p:bg>
    <p:spTree>
      <p:nvGrpSpPr>
        <p:cNvPr id="1" name="Shape 16"/>
        <p:cNvGrpSpPr/>
        <p:nvPr/>
      </p:nvGrpSpPr>
      <p:grpSpPr>
        <a:xfrm>
          <a:off x="0" y="0"/>
          <a:ext cx="0" cy="0"/>
          <a:chOff x="0" y="0"/>
          <a:chExt cx="0" cy="0"/>
        </a:xfrm>
      </p:grpSpPr>
      <p:sp>
        <p:nvSpPr>
          <p:cNvPr id="17" name="Google Shape;17;p2"/>
          <p:cNvSpPr txBox="1">
            <a:spLocks noGrp="1"/>
          </p:cNvSpPr>
          <p:nvPr>
            <p:ph type="ctrTitle"/>
          </p:nvPr>
        </p:nvSpPr>
        <p:spPr>
          <a:xfrm>
            <a:off x="539750" y="4910137"/>
            <a:ext cx="8061325" cy="381000"/>
          </a:xfrm>
          <a:prstGeom prst="rect">
            <a:avLst/>
          </a:prstGeom>
          <a:noFill/>
          <a:ln>
            <a:noFill/>
          </a:ln>
        </p:spPr>
        <p:txBody>
          <a:bodyPr spcFirstLastPara="1" wrap="square" lIns="0" tIns="0" rIns="0" bIns="0" anchor="b" anchorCtr="0">
            <a:noAutofit/>
          </a:bodyPr>
          <a:lstStyle>
            <a:lvl1pPr lvl="0" algn="l">
              <a:lnSpc>
                <a:spcPct val="166666"/>
              </a:lnSpc>
              <a:spcBef>
                <a:spcPts val="0"/>
              </a:spcBef>
              <a:spcAft>
                <a:spcPts val="0"/>
              </a:spcAft>
              <a:buSzPts val="1400"/>
              <a:buNone/>
              <a:defRPr/>
            </a:lvl1pPr>
            <a:lvl2pPr lvl="1" algn="l">
              <a:lnSpc>
                <a:spcPct val="166666"/>
              </a:lnSpc>
              <a:spcBef>
                <a:spcPts val="0"/>
              </a:spcBef>
              <a:spcAft>
                <a:spcPts val="0"/>
              </a:spcAft>
              <a:buSzPts val="1400"/>
              <a:buNone/>
              <a:defRPr/>
            </a:lvl2pPr>
            <a:lvl3pPr lvl="2" algn="l">
              <a:lnSpc>
                <a:spcPct val="166666"/>
              </a:lnSpc>
              <a:spcBef>
                <a:spcPts val="0"/>
              </a:spcBef>
              <a:spcAft>
                <a:spcPts val="0"/>
              </a:spcAft>
              <a:buSzPts val="1400"/>
              <a:buNone/>
              <a:defRPr/>
            </a:lvl3pPr>
            <a:lvl4pPr lvl="3" algn="l">
              <a:lnSpc>
                <a:spcPct val="166666"/>
              </a:lnSpc>
              <a:spcBef>
                <a:spcPts val="0"/>
              </a:spcBef>
              <a:spcAft>
                <a:spcPts val="0"/>
              </a:spcAft>
              <a:buSzPts val="1400"/>
              <a:buNone/>
              <a:defRPr/>
            </a:lvl4pPr>
            <a:lvl5pPr lvl="4" algn="l">
              <a:lnSpc>
                <a:spcPct val="166666"/>
              </a:lnSpc>
              <a:spcBef>
                <a:spcPts val="0"/>
              </a:spcBef>
              <a:spcAft>
                <a:spcPts val="0"/>
              </a:spcAft>
              <a:buSzPts val="1400"/>
              <a:buNone/>
              <a:defRPr/>
            </a:lvl5pPr>
            <a:lvl6pPr lvl="5" algn="l">
              <a:lnSpc>
                <a:spcPct val="166666"/>
              </a:lnSpc>
              <a:spcBef>
                <a:spcPts val="0"/>
              </a:spcBef>
              <a:spcAft>
                <a:spcPts val="0"/>
              </a:spcAft>
              <a:buSzPts val="1400"/>
              <a:buNone/>
              <a:defRPr/>
            </a:lvl6pPr>
            <a:lvl7pPr lvl="6" algn="l">
              <a:lnSpc>
                <a:spcPct val="166666"/>
              </a:lnSpc>
              <a:spcBef>
                <a:spcPts val="0"/>
              </a:spcBef>
              <a:spcAft>
                <a:spcPts val="0"/>
              </a:spcAft>
              <a:buSzPts val="1400"/>
              <a:buNone/>
              <a:defRPr/>
            </a:lvl7pPr>
            <a:lvl8pPr lvl="7" algn="l">
              <a:lnSpc>
                <a:spcPct val="166666"/>
              </a:lnSpc>
              <a:spcBef>
                <a:spcPts val="0"/>
              </a:spcBef>
              <a:spcAft>
                <a:spcPts val="0"/>
              </a:spcAft>
              <a:buSzPts val="1400"/>
              <a:buNone/>
              <a:defRPr/>
            </a:lvl8pPr>
            <a:lvl9pPr lvl="8" algn="l">
              <a:lnSpc>
                <a:spcPct val="166666"/>
              </a:lnSpc>
              <a:spcBef>
                <a:spcPts val="0"/>
              </a:spcBef>
              <a:spcAft>
                <a:spcPts val="0"/>
              </a:spcAft>
              <a:buSzPts val="1400"/>
              <a:buNone/>
              <a:defRPr/>
            </a:lvl9pPr>
          </a:lstStyle>
          <a:p>
            <a:endParaRPr/>
          </a:p>
        </p:txBody>
      </p:sp>
      <p:sp>
        <p:nvSpPr>
          <p:cNvPr id="18" name="Google Shape;18;p2"/>
          <p:cNvSpPr txBox="1">
            <a:spLocks noGrp="1"/>
          </p:cNvSpPr>
          <p:nvPr>
            <p:ph type="subTitle" idx="1"/>
          </p:nvPr>
        </p:nvSpPr>
        <p:spPr>
          <a:xfrm>
            <a:off x="539750" y="5659437"/>
            <a:ext cx="8061325" cy="279400"/>
          </a:xfrm>
          <a:prstGeom prst="rect">
            <a:avLst/>
          </a:prstGeom>
          <a:noFill/>
          <a:ln>
            <a:noFill/>
          </a:ln>
        </p:spPr>
        <p:txBody>
          <a:bodyPr spcFirstLastPara="1" wrap="square" lIns="0" tIns="0" rIns="0" bIns="0" anchor="b" anchorCtr="0">
            <a:noAutofit/>
          </a:bodyPr>
          <a:lstStyle>
            <a:lvl1pPr lvl="0" algn="l">
              <a:lnSpc>
                <a:spcPct val="122222"/>
              </a:lnSpc>
              <a:spcBef>
                <a:spcPts val="0"/>
              </a:spcBef>
              <a:spcAft>
                <a:spcPts val="0"/>
              </a:spcAft>
              <a:buSzPts val="1400"/>
              <a:buNone/>
              <a:defRPr/>
            </a:lvl1pPr>
            <a:lvl2pPr lvl="1" algn="l">
              <a:lnSpc>
                <a:spcPct val="100000"/>
              </a:lnSpc>
              <a:spcBef>
                <a:spcPts val="360"/>
              </a:spcBef>
              <a:spcAft>
                <a:spcPts val="0"/>
              </a:spcAft>
              <a:buClr>
                <a:srgbClr val="000000"/>
              </a:buClr>
              <a:buSzPts val="1800"/>
              <a:buChar char="–"/>
              <a:defRPr/>
            </a:lvl2pPr>
            <a:lvl3pPr lvl="2" algn="l">
              <a:lnSpc>
                <a:spcPct val="100000"/>
              </a:lnSpc>
              <a:spcBef>
                <a:spcPts val="360"/>
              </a:spcBef>
              <a:spcAft>
                <a:spcPts val="0"/>
              </a:spcAft>
              <a:buClr>
                <a:schemeClr val="dk1"/>
              </a:buClr>
              <a:buSzPts val="1800"/>
              <a:buChar char="•"/>
              <a:defRPr/>
            </a:lvl3pPr>
            <a:lvl4pPr lvl="3" algn="l">
              <a:lnSpc>
                <a:spcPct val="100000"/>
              </a:lnSpc>
              <a:spcBef>
                <a:spcPts val="360"/>
              </a:spcBef>
              <a:spcAft>
                <a:spcPts val="0"/>
              </a:spcAft>
              <a:buClr>
                <a:schemeClr val="dk1"/>
              </a:buClr>
              <a:buSzPts val="1800"/>
              <a:buChar char="–"/>
              <a:defRPr/>
            </a:lvl4pPr>
            <a:lvl5pPr lvl="4" algn="l">
              <a:lnSpc>
                <a:spcPct val="100000"/>
              </a:lnSpc>
              <a:spcBef>
                <a:spcPts val="360"/>
              </a:spcBef>
              <a:spcAft>
                <a:spcPts val="0"/>
              </a:spcAft>
              <a:buClr>
                <a:schemeClr val="dk1"/>
              </a:buClr>
              <a:buSzPts val="1800"/>
              <a:buChar char="»"/>
              <a:defRPr/>
            </a:lvl5pPr>
            <a:lvl6pPr lvl="5" algn="l">
              <a:lnSpc>
                <a:spcPct val="100000"/>
              </a:lnSpc>
              <a:spcBef>
                <a:spcPts val="360"/>
              </a:spcBef>
              <a:spcAft>
                <a:spcPts val="0"/>
              </a:spcAft>
              <a:buClr>
                <a:schemeClr val="dk1"/>
              </a:buClr>
              <a:buSzPts val="1800"/>
              <a:buChar char="»"/>
              <a:defRPr/>
            </a:lvl6pPr>
            <a:lvl7pPr lvl="6" algn="l">
              <a:lnSpc>
                <a:spcPct val="100000"/>
              </a:lnSpc>
              <a:spcBef>
                <a:spcPts val="360"/>
              </a:spcBef>
              <a:spcAft>
                <a:spcPts val="0"/>
              </a:spcAft>
              <a:buClr>
                <a:schemeClr val="dk1"/>
              </a:buClr>
              <a:buSzPts val="1800"/>
              <a:buChar char="»"/>
              <a:defRPr/>
            </a:lvl7pPr>
            <a:lvl8pPr lvl="7" algn="l">
              <a:lnSpc>
                <a:spcPct val="100000"/>
              </a:lnSpc>
              <a:spcBef>
                <a:spcPts val="360"/>
              </a:spcBef>
              <a:spcAft>
                <a:spcPts val="0"/>
              </a:spcAft>
              <a:buClr>
                <a:schemeClr val="dk1"/>
              </a:buClr>
              <a:buSzPts val="1800"/>
              <a:buChar char="»"/>
              <a:defRPr/>
            </a:lvl8pPr>
            <a:lvl9pPr lvl="8" algn="l">
              <a:lnSpc>
                <a:spcPct val="100000"/>
              </a:lnSpc>
              <a:spcBef>
                <a:spcPts val="360"/>
              </a:spcBef>
              <a:spcAft>
                <a:spcPts val="0"/>
              </a:spcAft>
              <a:buClr>
                <a:schemeClr val="dk1"/>
              </a:buClr>
              <a:buSzPts val="1800"/>
              <a:buChar char="»"/>
              <a:defRPr/>
            </a:lvl9pPr>
          </a:lstStyle>
          <a:p>
            <a:endParaRPr/>
          </a:p>
        </p:txBody>
      </p:sp>
      <p:pic>
        <p:nvPicPr>
          <p:cNvPr id="19" name="Google Shape;19;p2"/>
          <p:cNvPicPr preferRelativeResize="0"/>
          <p:nvPr/>
        </p:nvPicPr>
        <p:blipFill rotWithShape="1">
          <a:blip r:embed="rId2">
            <a:alphaModFix/>
          </a:blip>
          <a:srcRect/>
          <a:stretch/>
        </p:blipFill>
        <p:spPr>
          <a:xfrm>
            <a:off x="6440487" y="539750"/>
            <a:ext cx="2160587" cy="1206500"/>
          </a:xfrm>
          <a:prstGeom prst="rect">
            <a:avLst/>
          </a:prstGeom>
          <a:noFill/>
          <a:ln>
            <a:noFill/>
          </a:ln>
        </p:spPr>
      </p:pic>
      <p:pic>
        <p:nvPicPr>
          <p:cNvPr id="20" name="Google Shape;20;p2"/>
          <p:cNvPicPr preferRelativeResize="0"/>
          <p:nvPr/>
        </p:nvPicPr>
        <p:blipFill rotWithShape="1">
          <a:blip r:embed="rId3">
            <a:alphaModFix/>
          </a:blip>
          <a:srcRect/>
          <a:stretch/>
        </p:blipFill>
        <p:spPr>
          <a:xfrm>
            <a:off x="0" y="2286000"/>
            <a:ext cx="9144000" cy="2286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ext" type="tx">
  <p:cSld name="TITLE_AND_BODY">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539750" y="1336675"/>
            <a:ext cx="8061300" cy="381000"/>
          </a:xfrm>
          <a:prstGeom prst="rect">
            <a:avLst/>
          </a:prstGeom>
          <a:noFill/>
          <a:ln>
            <a:noFill/>
          </a:ln>
        </p:spPr>
        <p:txBody>
          <a:bodyPr spcFirstLastPara="1" wrap="square" lIns="0" tIns="0" rIns="0" bIns="0" anchor="b" anchorCtr="0">
            <a:noAutofit/>
          </a:bodyPr>
          <a:lstStyle>
            <a:lvl1pPr lvl="0" algn="l">
              <a:lnSpc>
                <a:spcPct val="166666"/>
              </a:lnSpc>
              <a:spcBef>
                <a:spcPts val="0"/>
              </a:spcBef>
              <a:spcAft>
                <a:spcPts val="0"/>
              </a:spcAft>
              <a:buSzPts val="1400"/>
              <a:buNone/>
              <a:defRPr/>
            </a:lvl1pPr>
            <a:lvl2pPr lvl="1" algn="l">
              <a:lnSpc>
                <a:spcPct val="166666"/>
              </a:lnSpc>
              <a:spcBef>
                <a:spcPts val="0"/>
              </a:spcBef>
              <a:spcAft>
                <a:spcPts val="0"/>
              </a:spcAft>
              <a:buSzPts val="1400"/>
              <a:buNone/>
              <a:defRPr/>
            </a:lvl2pPr>
            <a:lvl3pPr lvl="2" algn="l">
              <a:lnSpc>
                <a:spcPct val="166666"/>
              </a:lnSpc>
              <a:spcBef>
                <a:spcPts val="0"/>
              </a:spcBef>
              <a:spcAft>
                <a:spcPts val="0"/>
              </a:spcAft>
              <a:buSzPts val="1400"/>
              <a:buNone/>
              <a:defRPr/>
            </a:lvl3pPr>
            <a:lvl4pPr lvl="3" algn="l">
              <a:lnSpc>
                <a:spcPct val="166666"/>
              </a:lnSpc>
              <a:spcBef>
                <a:spcPts val="0"/>
              </a:spcBef>
              <a:spcAft>
                <a:spcPts val="0"/>
              </a:spcAft>
              <a:buSzPts val="1400"/>
              <a:buNone/>
              <a:defRPr/>
            </a:lvl4pPr>
            <a:lvl5pPr lvl="4" algn="l">
              <a:lnSpc>
                <a:spcPct val="166666"/>
              </a:lnSpc>
              <a:spcBef>
                <a:spcPts val="0"/>
              </a:spcBef>
              <a:spcAft>
                <a:spcPts val="0"/>
              </a:spcAft>
              <a:buSzPts val="1400"/>
              <a:buNone/>
              <a:defRPr/>
            </a:lvl5pPr>
            <a:lvl6pPr lvl="5" algn="l">
              <a:lnSpc>
                <a:spcPct val="166666"/>
              </a:lnSpc>
              <a:spcBef>
                <a:spcPts val="0"/>
              </a:spcBef>
              <a:spcAft>
                <a:spcPts val="0"/>
              </a:spcAft>
              <a:buSzPts val="1400"/>
              <a:buNone/>
              <a:defRPr/>
            </a:lvl6pPr>
            <a:lvl7pPr lvl="6" algn="l">
              <a:lnSpc>
                <a:spcPct val="166666"/>
              </a:lnSpc>
              <a:spcBef>
                <a:spcPts val="0"/>
              </a:spcBef>
              <a:spcAft>
                <a:spcPts val="0"/>
              </a:spcAft>
              <a:buSzPts val="1400"/>
              <a:buNone/>
              <a:defRPr/>
            </a:lvl7pPr>
            <a:lvl8pPr lvl="7" algn="l">
              <a:lnSpc>
                <a:spcPct val="166666"/>
              </a:lnSpc>
              <a:spcBef>
                <a:spcPts val="0"/>
              </a:spcBef>
              <a:spcAft>
                <a:spcPts val="0"/>
              </a:spcAft>
              <a:buSzPts val="1400"/>
              <a:buNone/>
              <a:defRPr/>
            </a:lvl8pPr>
            <a:lvl9pPr lvl="8" algn="l">
              <a:lnSpc>
                <a:spcPct val="166666"/>
              </a:lnSpc>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539750" y="2349500"/>
            <a:ext cx="8061300" cy="3641700"/>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SzPts val="1400"/>
              <a:buNone/>
              <a:defRPr/>
            </a:lvl1pPr>
            <a:lvl2pPr marL="914400" lvl="1" indent="-342900" algn="l">
              <a:lnSpc>
                <a:spcPct val="100000"/>
              </a:lnSpc>
              <a:spcBef>
                <a:spcPts val="360"/>
              </a:spcBef>
              <a:spcAft>
                <a:spcPts val="0"/>
              </a:spcAft>
              <a:buClr>
                <a:srgbClr val="000000"/>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jpg"/><Relationship Id="rId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
        <p:cNvGrpSpPr/>
        <p:nvPr/>
      </p:nvGrpSpPr>
      <p:grpSpPr>
        <a:xfrm>
          <a:off x="0" y="0"/>
          <a:ext cx="0" cy="0"/>
          <a:chOff x="0" y="0"/>
          <a:chExt cx="0" cy="0"/>
        </a:xfrm>
      </p:grpSpPr>
      <p:sp>
        <p:nvSpPr>
          <p:cNvPr id="12" name="Google Shape;12;p1"/>
          <p:cNvSpPr txBox="1">
            <a:spLocks noGrp="1"/>
          </p:cNvSpPr>
          <p:nvPr>
            <p:ph type="title"/>
          </p:nvPr>
        </p:nvSpPr>
        <p:spPr>
          <a:xfrm>
            <a:off x="539750" y="1260475"/>
            <a:ext cx="8061300" cy="381000"/>
          </a:xfrm>
          <a:prstGeom prst="rect">
            <a:avLst/>
          </a:prstGeom>
          <a:noFill/>
          <a:ln>
            <a:noFill/>
          </a:ln>
        </p:spPr>
        <p:txBody>
          <a:bodyPr spcFirstLastPara="1" wrap="square" lIns="0" tIns="0" rIns="0" bIns="0" anchor="b" anchorCtr="0">
            <a:noAutofit/>
          </a:bodyPr>
          <a:lstStyle>
            <a:lvl1pPr marR="0" lvl="0" algn="l" rtl="0">
              <a:lnSpc>
                <a:spcPct val="125000"/>
              </a:lnSpc>
              <a:spcBef>
                <a:spcPts val="0"/>
              </a:spcBef>
              <a:spcAft>
                <a:spcPts val="0"/>
              </a:spcAft>
              <a:buSzPts val="1400"/>
              <a:buNone/>
              <a:defRPr sz="2400" b="0" i="0" u="none" strike="noStrike" cap="none">
                <a:solidFill>
                  <a:schemeClr val="dk2"/>
                </a:solidFill>
                <a:latin typeface="Arial"/>
                <a:ea typeface="Arial"/>
                <a:cs typeface="Arial"/>
                <a:sym typeface="Arial"/>
              </a:defRPr>
            </a:lvl1pPr>
            <a:lvl2pPr marR="0" lvl="1" algn="l" rtl="0">
              <a:lnSpc>
                <a:spcPct val="125000"/>
              </a:lnSpc>
              <a:spcBef>
                <a:spcPts val="0"/>
              </a:spcBef>
              <a:spcAft>
                <a:spcPts val="0"/>
              </a:spcAft>
              <a:buSzPts val="1400"/>
              <a:buNone/>
              <a:defRPr sz="2400" b="0" i="0" u="none" strike="noStrike" cap="none">
                <a:solidFill>
                  <a:schemeClr val="dk2"/>
                </a:solidFill>
                <a:latin typeface="Arial"/>
                <a:ea typeface="Arial"/>
                <a:cs typeface="Arial"/>
                <a:sym typeface="Arial"/>
              </a:defRPr>
            </a:lvl2pPr>
            <a:lvl3pPr marR="0" lvl="2" algn="l" rtl="0">
              <a:lnSpc>
                <a:spcPct val="125000"/>
              </a:lnSpc>
              <a:spcBef>
                <a:spcPts val="0"/>
              </a:spcBef>
              <a:spcAft>
                <a:spcPts val="0"/>
              </a:spcAft>
              <a:buSzPts val="1400"/>
              <a:buNone/>
              <a:defRPr sz="2400" b="0" i="0" u="none" strike="noStrike" cap="none">
                <a:solidFill>
                  <a:schemeClr val="dk2"/>
                </a:solidFill>
                <a:latin typeface="Arial"/>
                <a:ea typeface="Arial"/>
                <a:cs typeface="Arial"/>
                <a:sym typeface="Arial"/>
              </a:defRPr>
            </a:lvl3pPr>
            <a:lvl4pPr marR="0" lvl="3" algn="l" rtl="0">
              <a:lnSpc>
                <a:spcPct val="125000"/>
              </a:lnSpc>
              <a:spcBef>
                <a:spcPts val="0"/>
              </a:spcBef>
              <a:spcAft>
                <a:spcPts val="0"/>
              </a:spcAft>
              <a:buSzPts val="1400"/>
              <a:buNone/>
              <a:defRPr sz="2400" b="0" i="0" u="none" strike="noStrike" cap="none">
                <a:solidFill>
                  <a:schemeClr val="dk2"/>
                </a:solidFill>
                <a:latin typeface="Arial"/>
                <a:ea typeface="Arial"/>
                <a:cs typeface="Arial"/>
                <a:sym typeface="Arial"/>
              </a:defRPr>
            </a:lvl4pPr>
            <a:lvl5pPr marR="0" lvl="4" algn="l" rtl="0">
              <a:lnSpc>
                <a:spcPct val="125000"/>
              </a:lnSpc>
              <a:spcBef>
                <a:spcPts val="0"/>
              </a:spcBef>
              <a:spcAft>
                <a:spcPts val="0"/>
              </a:spcAft>
              <a:buSzPts val="1400"/>
              <a:buNone/>
              <a:defRPr sz="2400" b="0" i="0" u="none" strike="noStrike" cap="none">
                <a:solidFill>
                  <a:schemeClr val="dk2"/>
                </a:solidFill>
                <a:latin typeface="Arial"/>
                <a:ea typeface="Arial"/>
                <a:cs typeface="Arial"/>
                <a:sym typeface="Arial"/>
              </a:defRPr>
            </a:lvl5pPr>
            <a:lvl6pPr marR="0" lvl="5" algn="l" rtl="0">
              <a:lnSpc>
                <a:spcPct val="125000"/>
              </a:lnSpc>
              <a:spcBef>
                <a:spcPts val="0"/>
              </a:spcBef>
              <a:spcAft>
                <a:spcPts val="0"/>
              </a:spcAft>
              <a:buSzPts val="1400"/>
              <a:buNone/>
              <a:defRPr sz="2400" b="0" i="0" u="none" strike="noStrike" cap="none">
                <a:solidFill>
                  <a:schemeClr val="dk2"/>
                </a:solidFill>
                <a:latin typeface="Arial"/>
                <a:ea typeface="Arial"/>
                <a:cs typeface="Arial"/>
                <a:sym typeface="Arial"/>
              </a:defRPr>
            </a:lvl6pPr>
            <a:lvl7pPr marR="0" lvl="6" algn="l" rtl="0">
              <a:lnSpc>
                <a:spcPct val="125000"/>
              </a:lnSpc>
              <a:spcBef>
                <a:spcPts val="0"/>
              </a:spcBef>
              <a:spcAft>
                <a:spcPts val="0"/>
              </a:spcAft>
              <a:buSzPts val="1400"/>
              <a:buNone/>
              <a:defRPr sz="2400" b="0" i="0" u="none" strike="noStrike" cap="none">
                <a:solidFill>
                  <a:schemeClr val="dk2"/>
                </a:solidFill>
                <a:latin typeface="Arial"/>
                <a:ea typeface="Arial"/>
                <a:cs typeface="Arial"/>
                <a:sym typeface="Arial"/>
              </a:defRPr>
            </a:lvl7pPr>
            <a:lvl8pPr marR="0" lvl="7" algn="l" rtl="0">
              <a:lnSpc>
                <a:spcPct val="125000"/>
              </a:lnSpc>
              <a:spcBef>
                <a:spcPts val="0"/>
              </a:spcBef>
              <a:spcAft>
                <a:spcPts val="0"/>
              </a:spcAft>
              <a:buSzPts val="1400"/>
              <a:buNone/>
              <a:defRPr sz="2400" b="0" i="0" u="none" strike="noStrike" cap="none">
                <a:solidFill>
                  <a:schemeClr val="dk2"/>
                </a:solidFill>
                <a:latin typeface="Arial"/>
                <a:ea typeface="Arial"/>
                <a:cs typeface="Arial"/>
                <a:sym typeface="Arial"/>
              </a:defRPr>
            </a:lvl8pPr>
            <a:lvl9pPr marR="0" lvl="8" algn="l" rtl="0">
              <a:lnSpc>
                <a:spcPct val="125000"/>
              </a:lnSpc>
              <a:spcBef>
                <a:spcPts val="0"/>
              </a:spcBef>
              <a:spcAft>
                <a:spcPts val="0"/>
              </a:spcAft>
              <a:buSzPts val="1400"/>
              <a:buNone/>
              <a:defRPr sz="2400" b="0" i="0" u="none" strike="noStrike" cap="none">
                <a:solidFill>
                  <a:schemeClr val="dk2"/>
                </a:solidFill>
                <a:latin typeface="Arial"/>
                <a:ea typeface="Arial"/>
                <a:cs typeface="Arial"/>
                <a:sym typeface="Arial"/>
              </a:defRPr>
            </a:lvl9pPr>
          </a:lstStyle>
          <a:p>
            <a:endParaRPr/>
          </a:p>
        </p:txBody>
      </p:sp>
      <p:sp>
        <p:nvSpPr>
          <p:cNvPr id="13" name="Google Shape;13;p1"/>
          <p:cNvSpPr txBox="1">
            <a:spLocks noGrp="1"/>
          </p:cNvSpPr>
          <p:nvPr>
            <p:ph type="body" idx="1"/>
          </p:nvPr>
        </p:nvSpPr>
        <p:spPr>
          <a:xfrm>
            <a:off x="539750" y="2349500"/>
            <a:ext cx="8061325" cy="3641725"/>
          </a:xfrm>
          <a:prstGeom prst="rect">
            <a:avLst/>
          </a:prstGeom>
          <a:noFill/>
          <a:ln>
            <a:noFill/>
          </a:ln>
        </p:spPr>
        <p:txBody>
          <a:bodyPr spcFirstLastPara="1" wrap="square" lIns="0" tIns="0" rIns="0" bIns="0" anchor="t" anchorCtr="0">
            <a:noAutofit/>
          </a:bodyPr>
          <a:lstStyle>
            <a:lvl1pPr marL="457200" marR="0" lvl="0" indent="-228600" algn="l" rtl="0">
              <a:lnSpc>
                <a:spcPct val="157142"/>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28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pic>
        <p:nvPicPr>
          <p:cNvPr id="14" name="Google Shape;14;p1"/>
          <p:cNvPicPr preferRelativeResize="0"/>
          <p:nvPr/>
        </p:nvPicPr>
        <p:blipFill rotWithShape="1">
          <a:blip r:embed="rId4">
            <a:alphaModFix/>
          </a:blip>
          <a:srcRect/>
          <a:stretch/>
        </p:blipFill>
        <p:spPr>
          <a:xfrm>
            <a:off x="7232650" y="158750"/>
            <a:ext cx="1368425" cy="762000"/>
          </a:xfrm>
          <a:prstGeom prst="rect">
            <a:avLst/>
          </a:prstGeom>
          <a:noFill/>
          <a:ln>
            <a:noFill/>
          </a:ln>
        </p:spPr>
      </p:pic>
      <p:pic>
        <p:nvPicPr>
          <p:cNvPr id="15" name="Google Shape;15;p1"/>
          <p:cNvPicPr preferRelativeResize="0"/>
          <p:nvPr/>
        </p:nvPicPr>
        <p:blipFill rotWithShape="1">
          <a:blip r:embed="rId5">
            <a:alphaModFix/>
          </a:blip>
          <a:srcRect/>
          <a:stretch/>
        </p:blipFill>
        <p:spPr>
          <a:xfrm>
            <a:off x="0" y="158750"/>
            <a:ext cx="6950076" cy="762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6.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hyperlink" Target="https://flink.apache.org/flink-architecture.html" TargetMode="External"/><Relationship Id="rId3" Type="http://schemas.openxmlformats.org/officeDocument/2006/relationships/hyperlink" Target="https://blog.imaginea.com/apache-flink/" TargetMode="External"/><Relationship Id="rId7" Type="http://schemas.openxmlformats.org/officeDocument/2006/relationships/hyperlink" Target="https://data-flair.training/blogs/hadoop-vs-spark-vs-flink/"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s://www.tutorialspoint.com/apache_flink/apache_flink_batch_realtime_processing.htm" TargetMode="External"/><Relationship Id="rId5" Type="http://schemas.openxmlformats.org/officeDocument/2006/relationships/hyperlink" Target="https://ci.apache.org/projects/flink/flink-docs-release-1.2/dev/event_time.html" TargetMode="External"/><Relationship Id="rId10" Type="http://schemas.openxmlformats.org/officeDocument/2006/relationships/hyperlink" Target="https://en.wikipedia.org/wiki/Linear_predictive_coding" TargetMode="External"/><Relationship Id="rId4" Type="http://schemas.openxmlformats.org/officeDocument/2006/relationships/hyperlink" Target="https://flink.apache.org/usecases.html" TargetMode="External"/><Relationship Id="rId9" Type="http://schemas.openxmlformats.org/officeDocument/2006/relationships/hyperlink" Target="https://de.wikipedia.org/wiki/Zeitreihenanalyse"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8" Type="http://schemas.openxmlformats.org/officeDocument/2006/relationships/hyperlink" Target="https://de.wikipedia.org/wiki/Trend_(Statistik)" TargetMode="External"/><Relationship Id="rId3" Type="http://schemas.openxmlformats.org/officeDocument/2006/relationships/hyperlink" Target="https://de.wikipedia.org/wiki/Zeit" TargetMode="External"/><Relationship Id="rId7" Type="http://schemas.openxmlformats.org/officeDocument/2006/relationships/hyperlink" Target="https://de.wikipedia.org/wiki/Vorhersagemodel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de.wikipedia.org/wiki/Mathematische_Statistik" TargetMode="External"/><Relationship Id="rId5" Type="http://schemas.openxmlformats.org/officeDocument/2006/relationships/hyperlink" Target="https://de.wikipedia.org/wiki/Reihe_(Mathematik)" TargetMode="External"/><Relationship Id="rId4" Type="http://schemas.openxmlformats.org/officeDocument/2006/relationships/hyperlink" Target="https://de.wikipedia.org/wiki/Folge_(Mathematik)"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
        <p:cNvGrpSpPr/>
        <p:nvPr/>
      </p:nvGrpSpPr>
      <p:grpSpPr>
        <a:xfrm>
          <a:off x="0" y="0"/>
          <a:ext cx="0" cy="0"/>
          <a:chOff x="0" y="0"/>
          <a:chExt cx="0" cy="0"/>
        </a:xfrm>
      </p:grpSpPr>
      <p:sp>
        <p:nvSpPr>
          <p:cNvPr id="28" name="Google Shape;28;p4"/>
          <p:cNvSpPr txBox="1">
            <a:spLocks noGrp="1"/>
          </p:cNvSpPr>
          <p:nvPr>
            <p:ph type="ctrTitle"/>
          </p:nvPr>
        </p:nvSpPr>
        <p:spPr>
          <a:xfrm>
            <a:off x="539750" y="5367337"/>
            <a:ext cx="8061300" cy="381000"/>
          </a:xfrm>
          <a:prstGeom prst="rect">
            <a:avLst/>
          </a:prstGeom>
          <a:noFill/>
          <a:ln>
            <a:noFill/>
          </a:ln>
        </p:spPr>
        <p:txBody>
          <a:bodyPr spcFirstLastPara="1" wrap="square" lIns="0" tIns="0" rIns="0" bIns="0" anchor="b" anchorCtr="0">
            <a:noAutofit/>
          </a:bodyPr>
          <a:lstStyle/>
          <a:p>
            <a:pPr marL="0" lvl="0" indent="0" algn="l" rtl="0">
              <a:lnSpc>
                <a:spcPct val="125000"/>
              </a:lnSpc>
              <a:spcBef>
                <a:spcPts val="0"/>
              </a:spcBef>
              <a:spcAft>
                <a:spcPts val="0"/>
              </a:spcAft>
              <a:buClr>
                <a:schemeClr val="dk2"/>
              </a:buClr>
              <a:buSzPts val="2400"/>
              <a:buFont typeface="Arial"/>
              <a:buNone/>
            </a:pPr>
            <a:r>
              <a:rPr lang="en-US"/>
              <a:t>Datenbankprojekt - WS 19/20 </a:t>
            </a:r>
            <a:endParaRPr/>
          </a:p>
          <a:p>
            <a:pPr marL="0" lvl="0" indent="0" algn="l" rtl="0">
              <a:lnSpc>
                <a:spcPct val="125000"/>
              </a:lnSpc>
              <a:spcBef>
                <a:spcPts val="0"/>
              </a:spcBef>
              <a:spcAft>
                <a:spcPts val="0"/>
              </a:spcAft>
              <a:buClr>
                <a:schemeClr val="dk2"/>
              </a:buClr>
              <a:buSzPts val="2400"/>
              <a:buFont typeface="Arial"/>
              <a:buNone/>
            </a:pPr>
            <a:r>
              <a:rPr lang="en-US"/>
              <a:t>Apache Flink Streaming</a:t>
            </a:r>
            <a:endParaRPr/>
          </a:p>
        </p:txBody>
      </p:sp>
      <p:sp>
        <p:nvSpPr>
          <p:cNvPr id="29" name="Google Shape;29;p4"/>
          <p:cNvSpPr txBox="1">
            <a:spLocks noGrp="1"/>
          </p:cNvSpPr>
          <p:nvPr>
            <p:ph type="subTitle" idx="1"/>
          </p:nvPr>
        </p:nvSpPr>
        <p:spPr>
          <a:xfrm>
            <a:off x="539750" y="6116637"/>
            <a:ext cx="8061300" cy="279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1600"/>
              <a:t>Yordan Grigorov - Lyubomira Gerova - Ardeshir Soltani Nejad</a:t>
            </a:r>
            <a:endParaRPr sz="1600"/>
          </a:p>
        </p:txBody>
      </p:sp>
      <p:pic>
        <p:nvPicPr>
          <p:cNvPr id="30" name="Google Shape;30;p4"/>
          <p:cNvPicPr preferRelativeResize="0"/>
          <p:nvPr/>
        </p:nvPicPr>
        <p:blipFill>
          <a:blip r:embed="rId3">
            <a:alphaModFix/>
          </a:blip>
          <a:stretch>
            <a:fillRect/>
          </a:stretch>
        </p:blipFill>
        <p:spPr>
          <a:xfrm>
            <a:off x="7417850" y="4994105"/>
            <a:ext cx="952500" cy="952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title"/>
          </p:nvPr>
        </p:nvSpPr>
        <p:spPr>
          <a:xfrm>
            <a:off x="539750" y="1336675"/>
            <a:ext cx="8061300" cy="381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Batch vs. Stream Processing</a:t>
            </a:r>
            <a:endParaRPr/>
          </a:p>
        </p:txBody>
      </p:sp>
      <p:pic>
        <p:nvPicPr>
          <p:cNvPr id="129" name="Google Shape;129;p13"/>
          <p:cNvPicPr preferRelativeResize="0"/>
          <p:nvPr/>
        </p:nvPicPr>
        <p:blipFill>
          <a:blip r:embed="rId3">
            <a:alphaModFix/>
          </a:blip>
          <a:stretch>
            <a:fillRect/>
          </a:stretch>
        </p:blipFill>
        <p:spPr>
          <a:xfrm>
            <a:off x="395288" y="2152725"/>
            <a:ext cx="8353425" cy="3371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4"/>
          <p:cNvSpPr txBox="1">
            <a:spLocks noGrp="1"/>
          </p:cNvSpPr>
          <p:nvPr>
            <p:ph type="title"/>
          </p:nvPr>
        </p:nvSpPr>
        <p:spPr>
          <a:xfrm>
            <a:off x="539750" y="1336675"/>
            <a:ext cx="8061300" cy="381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Batch vs. Streaming Analytics</a:t>
            </a:r>
            <a:endParaRPr/>
          </a:p>
        </p:txBody>
      </p:sp>
      <p:pic>
        <p:nvPicPr>
          <p:cNvPr id="137" name="Google Shape;137;p14"/>
          <p:cNvPicPr preferRelativeResize="0"/>
          <p:nvPr/>
        </p:nvPicPr>
        <p:blipFill>
          <a:blip r:embed="rId3">
            <a:alphaModFix/>
          </a:blip>
          <a:stretch>
            <a:fillRect/>
          </a:stretch>
        </p:blipFill>
        <p:spPr>
          <a:xfrm>
            <a:off x="319138" y="2860850"/>
            <a:ext cx="8505724" cy="2180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5"/>
          <p:cNvSpPr txBox="1">
            <a:spLocks noGrp="1"/>
          </p:cNvSpPr>
          <p:nvPr>
            <p:ph type="title"/>
          </p:nvPr>
        </p:nvSpPr>
        <p:spPr>
          <a:xfrm>
            <a:off x="506200" y="916750"/>
            <a:ext cx="8221200" cy="794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Code examples - DataSet vs. DataStream API</a:t>
            </a:r>
            <a:endParaRPr/>
          </a:p>
        </p:txBody>
      </p:sp>
      <p:sp>
        <p:nvSpPr>
          <p:cNvPr id="145" name="Google Shape;145;p15"/>
          <p:cNvSpPr txBox="1">
            <a:spLocks noGrp="1"/>
          </p:cNvSpPr>
          <p:nvPr>
            <p:ph type="body" idx="1"/>
          </p:nvPr>
        </p:nvSpPr>
        <p:spPr>
          <a:xfrm>
            <a:off x="160600" y="1834150"/>
            <a:ext cx="8912400" cy="4776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600" b="1"/>
              <a:t>DataSet - Batch Job</a:t>
            </a:r>
            <a:endParaRPr sz="1600" b="1"/>
          </a:p>
          <a:p>
            <a:pPr marL="0" lvl="0" indent="0" algn="l" rtl="0">
              <a:spcBef>
                <a:spcPts val="0"/>
              </a:spcBef>
              <a:spcAft>
                <a:spcPts val="0"/>
              </a:spcAft>
              <a:buNone/>
            </a:pPr>
            <a:endParaRPr sz="1600" b="1"/>
          </a:p>
          <a:p>
            <a:pPr marL="0" lvl="0" indent="0" algn="l" rtl="0">
              <a:spcBef>
                <a:spcPts val="0"/>
              </a:spcBef>
              <a:spcAft>
                <a:spcPts val="0"/>
              </a:spcAft>
              <a:buNone/>
            </a:pPr>
            <a:endParaRPr sz="1600" b="1"/>
          </a:p>
          <a:p>
            <a:pPr marL="0" lvl="0" indent="0" algn="l" rtl="0">
              <a:spcBef>
                <a:spcPts val="0"/>
              </a:spcBef>
              <a:spcAft>
                <a:spcPts val="0"/>
              </a:spcAft>
              <a:buNone/>
            </a:pPr>
            <a:endParaRPr sz="1600" b="1"/>
          </a:p>
          <a:p>
            <a:pPr marL="0" lvl="0" indent="0" algn="l" rtl="0">
              <a:spcBef>
                <a:spcPts val="0"/>
              </a:spcBef>
              <a:spcAft>
                <a:spcPts val="0"/>
              </a:spcAft>
              <a:buNone/>
            </a:pPr>
            <a:endParaRPr sz="1600" b="1"/>
          </a:p>
          <a:p>
            <a:pPr marL="0" lvl="0" indent="0" algn="l" rtl="0">
              <a:spcBef>
                <a:spcPts val="0"/>
              </a:spcBef>
              <a:spcAft>
                <a:spcPts val="0"/>
              </a:spcAft>
              <a:buNone/>
            </a:pPr>
            <a:endParaRPr sz="1600" b="1"/>
          </a:p>
          <a:p>
            <a:pPr marL="0" lvl="0" indent="0" algn="l" rtl="0">
              <a:spcBef>
                <a:spcPts val="0"/>
              </a:spcBef>
              <a:spcAft>
                <a:spcPts val="0"/>
              </a:spcAft>
              <a:buNone/>
            </a:pPr>
            <a:endParaRPr sz="1600" b="1"/>
          </a:p>
          <a:p>
            <a:pPr marL="0" lvl="0" indent="0" algn="l" rtl="0">
              <a:spcBef>
                <a:spcPts val="0"/>
              </a:spcBef>
              <a:spcAft>
                <a:spcPts val="0"/>
              </a:spcAft>
              <a:buNone/>
            </a:pPr>
            <a:endParaRPr sz="1600" b="1"/>
          </a:p>
          <a:p>
            <a:pPr marL="0" lvl="0" indent="0" algn="l" rtl="0">
              <a:spcBef>
                <a:spcPts val="0"/>
              </a:spcBef>
              <a:spcAft>
                <a:spcPts val="0"/>
              </a:spcAft>
              <a:buNone/>
            </a:pPr>
            <a:br>
              <a:rPr lang="en-US" sz="1600" b="1"/>
            </a:br>
            <a:endParaRPr sz="1600" b="1"/>
          </a:p>
          <a:p>
            <a:pPr marL="0" lvl="0" indent="0" algn="l" rtl="0">
              <a:spcBef>
                <a:spcPts val="0"/>
              </a:spcBef>
              <a:spcAft>
                <a:spcPts val="0"/>
              </a:spcAft>
              <a:buNone/>
            </a:pPr>
            <a:r>
              <a:rPr lang="en-US" sz="1600" b="1"/>
              <a:t>DataStream - Streaming Job</a:t>
            </a:r>
            <a:endParaRPr sz="1600" b="1"/>
          </a:p>
        </p:txBody>
      </p:sp>
      <p:pic>
        <p:nvPicPr>
          <p:cNvPr id="146" name="Google Shape;146;p15"/>
          <p:cNvPicPr preferRelativeResize="0"/>
          <p:nvPr/>
        </p:nvPicPr>
        <p:blipFill>
          <a:blip r:embed="rId3">
            <a:alphaModFix/>
          </a:blip>
          <a:stretch>
            <a:fillRect/>
          </a:stretch>
        </p:blipFill>
        <p:spPr>
          <a:xfrm>
            <a:off x="543913" y="5272500"/>
            <a:ext cx="8432131" cy="381000"/>
          </a:xfrm>
          <a:prstGeom prst="rect">
            <a:avLst/>
          </a:prstGeom>
          <a:noFill/>
          <a:ln>
            <a:noFill/>
          </a:ln>
        </p:spPr>
      </p:pic>
      <p:pic>
        <p:nvPicPr>
          <p:cNvPr id="147" name="Google Shape;147;p15"/>
          <p:cNvPicPr preferRelativeResize="0"/>
          <p:nvPr/>
        </p:nvPicPr>
        <p:blipFill>
          <a:blip r:embed="rId4">
            <a:alphaModFix/>
          </a:blip>
          <a:stretch>
            <a:fillRect/>
          </a:stretch>
        </p:blipFill>
        <p:spPr>
          <a:xfrm>
            <a:off x="566738" y="2319200"/>
            <a:ext cx="8010525" cy="304335"/>
          </a:xfrm>
          <a:prstGeom prst="rect">
            <a:avLst/>
          </a:prstGeom>
          <a:noFill/>
          <a:ln>
            <a:noFill/>
          </a:ln>
        </p:spPr>
      </p:pic>
      <p:pic>
        <p:nvPicPr>
          <p:cNvPr id="148" name="Google Shape;148;p15"/>
          <p:cNvPicPr preferRelativeResize="0"/>
          <p:nvPr/>
        </p:nvPicPr>
        <p:blipFill>
          <a:blip r:embed="rId5">
            <a:alphaModFix/>
          </a:blip>
          <a:stretch>
            <a:fillRect/>
          </a:stretch>
        </p:blipFill>
        <p:spPr>
          <a:xfrm>
            <a:off x="539750" y="2932275"/>
            <a:ext cx="7382475" cy="1430700"/>
          </a:xfrm>
          <a:prstGeom prst="rect">
            <a:avLst/>
          </a:prstGeom>
          <a:noFill/>
          <a:ln>
            <a:noFill/>
          </a:ln>
        </p:spPr>
      </p:pic>
      <p:pic>
        <p:nvPicPr>
          <p:cNvPr id="149" name="Google Shape;149;p15"/>
          <p:cNvPicPr preferRelativeResize="0"/>
          <p:nvPr/>
        </p:nvPicPr>
        <p:blipFill>
          <a:blip r:embed="rId6">
            <a:alphaModFix/>
          </a:blip>
          <a:stretch>
            <a:fillRect/>
          </a:stretch>
        </p:blipFill>
        <p:spPr>
          <a:xfrm>
            <a:off x="539763" y="5921675"/>
            <a:ext cx="8440449" cy="601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6"/>
          <p:cNvSpPr txBox="1">
            <a:spLocks noGrp="1"/>
          </p:cNvSpPr>
          <p:nvPr>
            <p:ph type="title"/>
          </p:nvPr>
        </p:nvSpPr>
        <p:spPr>
          <a:xfrm>
            <a:off x="539750" y="1336675"/>
            <a:ext cx="8061300" cy="381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DataStream - Event vs. Processing time</a:t>
            </a:r>
            <a:endParaRPr/>
          </a:p>
        </p:txBody>
      </p:sp>
      <p:pic>
        <p:nvPicPr>
          <p:cNvPr id="157" name="Google Shape;157;p16"/>
          <p:cNvPicPr preferRelativeResize="0"/>
          <p:nvPr/>
        </p:nvPicPr>
        <p:blipFill>
          <a:blip r:embed="rId3">
            <a:alphaModFix/>
          </a:blip>
          <a:stretch>
            <a:fillRect/>
          </a:stretch>
        </p:blipFill>
        <p:spPr>
          <a:xfrm>
            <a:off x="539750" y="4498050"/>
            <a:ext cx="7344000" cy="1672209"/>
          </a:xfrm>
          <a:prstGeom prst="rect">
            <a:avLst/>
          </a:prstGeom>
          <a:noFill/>
          <a:ln>
            <a:noFill/>
          </a:ln>
        </p:spPr>
      </p:pic>
      <p:sp>
        <p:nvSpPr>
          <p:cNvPr id="158" name="Google Shape;158;p16"/>
          <p:cNvSpPr txBox="1"/>
          <p:nvPr/>
        </p:nvSpPr>
        <p:spPr>
          <a:xfrm>
            <a:off x="539750" y="3315100"/>
            <a:ext cx="7344000" cy="85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t>.csv File example:</a:t>
            </a:r>
            <a:endParaRPr sz="1800" b="1"/>
          </a:p>
          <a:p>
            <a:pPr marL="0" lvl="0" indent="0" algn="l" rtl="0">
              <a:spcBef>
                <a:spcPts val="0"/>
              </a:spcBef>
              <a:spcAft>
                <a:spcPts val="0"/>
              </a:spcAft>
              <a:buNone/>
            </a:pPr>
            <a:endParaRPr sz="1600"/>
          </a:p>
          <a:p>
            <a:pPr marL="0" lvl="0" indent="0" algn="l" rtl="0">
              <a:spcBef>
                <a:spcPts val="0"/>
              </a:spcBef>
              <a:spcAft>
                <a:spcPts val="0"/>
              </a:spcAft>
              <a:buClr>
                <a:schemeClr val="dk1"/>
              </a:buClr>
              <a:buSzPts val="1100"/>
              <a:buFont typeface="Arial"/>
              <a:buNone/>
            </a:pPr>
            <a:r>
              <a:rPr lang="en-US" sz="2000" i="1">
                <a:solidFill>
                  <a:srgbClr val="434343"/>
                </a:solidFill>
                <a:highlight>
                  <a:srgbClr val="FFFFFF"/>
                </a:highlight>
              </a:rPr>
              <a:t>// measure,location,water_level,</a:t>
            </a:r>
            <a:r>
              <a:rPr lang="en-US" sz="2000" i="1">
                <a:solidFill>
                  <a:srgbClr val="434343"/>
                </a:solidFill>
                <a:highlight>
                  <a:srgbClr val="FFD966"/>
                </a:highlight>
              </a:rPr>
              <a:t>timestamp</a:t>
            </a:r>
            <a:endParaRPr sz="2000" i="1">
              <a:solidFill>
                <a:srgbClr val="434343"/>
              </a:solidFill>
              <a:highlight>
                <a:srgbClr val="FFD966"/>
              </a:highlight>
            </a:endParaRPr>
          </a:p>
          <a:p>
            <a:pPr marL="0" lvl="0" indent="0" algn="l" rtl="0">
              <a:spcBef>
                <a:spcPts val="0"/>
              </a:spcBef>
              <a:spcAft>
                <a:spcPts val="0"/>
              </a:spcAft>
              <a:buNone/>
            </a:pPr>
            <a:endParaRPr sz="1600"/>
          </a:p>
        </p:txBody>
      </p:sp>
      <p:pic>
        <p:nvPicPr>
          <p:cNvPr id="159" name="Google Shape;159;p16"/>
          <p:cNvPicPr preferRelativeResize="0"/>
          <p:nvPr/>
        </p:nvPicPr>
        <p:blipFill>
          <a:blip r:embed="rId4">
            <a:alphaModFix/>
          </a:blip>
          <a:stretch>
            <a:fillRect/>
          </a:stretch>
        </p:blipFill>
        <p:spPr>
          <a:xfrm>
            <a:off x="539749" y="2476625"/>
            <a:ext cx="7896450" cy="381000"/>
          </a:xfrm>
          <a:prstGeom prst="rect">
            <a:avLst/>
          </a:prstGeom>
          <a:noFill/>
          <a:ln>
            <a:noFill/>
          </a:ln>
        </p:spPr>
      </p:pic>
      <p:sp>
        <p:nvSpPr>
          <p:cNvPr id="160" name="Google Shape;160;p16"/>
          <p:cNvSpPr txBox="1"/>
          <p:nvPr/>
        </p:nvSpPr>
        <p:spPr>
          <a:xfrm>
            <a:off x="539750" y="1870950"/>
            <a:ext cx="7344000" cy="4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rgbClr val="434343"/>
                </a:solidFill>
              </a:rPr>
              <a:t>Choose between event and processing time:</a:t>
            </a:r>
            <a:endParaRPr sz="2000">
              <a:solidFill>
                <a:srgbClr val="434343"/>
              </a:solidFill>
            </a:endParaRPr>
          </a:p>
        </p:txBody>
      </p:sp>
      <p:cxnSp>
        <p:nvCxnSpPr>
          <p:cNvPr id="161" name="Google Shape;161;p16"/>
          <p:cNvCxnSpPr/>
          <p:nvPr/>
        </p:nvCxnSpPr>
        <p:spPr>
          <a:xfrm>
            <a:off x="6885100" y="2859750"/>
            <a:ext cx="1179300" cy="0"/>
          </a:xfrm>
          <a:prstGeom prst="straightConnector1">
            <a:avLst/>
          </a:prstGeom>
          <a:noFill/>
          <a:ln w="19050" cap="flat" cmpd="sng">
            <a:solidFill>
              <a:schemeClr val="dk2"/>
            </a:solidFill>
            <a:prstDash val="dot"/>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7"/>
          <p:cNvSpPr txBox="1">
            <a:spLocks noGrp="1"/>
          </p:cNvSpPr>
          <p:nvPr>
            <p:ph type="title"/>
          </p:nvPr>
        </p:nvSpPr>
        <p:spPr>
          <a:xfrm>
            <a:off x="539750" y="1111750"/>
            <a:ext cx="8061300" cy="606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Flink+Grafana+InfluxDB</a:t>
            </a:r>
            <a:endParaRPr/>
          </a:p>
        </p:txBody>
      </p:sp>
      <p:pic>
        <p:nvPicPr>
          <p:cNvPr id="169" name="Google Shape;169;p17"/>
          <p:cNvPicPr preferRelativeResize="0"/>
          <p:nvPr/>
        </p:nvPicPr>
        <p:blipFill>
          <a:blip r:embed="rId3">
            <a:alphaModFix/>
          </a:blip>
          <a:stretch>
            <a:fillRect/>
          </a:stretch>
        </p:blipFill>
        <p:spPr>
          <a:xfrm>
            <a:off x="150800" y="1717750"/>
            <a:ext cx="8839199" cy="2608675"/>
          </a:xfrm>
          <a:prstGeom prst="rect">
            <a:avLst/>
          </a:prstGeom>
          <a:noFill/>
          <a:ln>
            <a:noFill/>
          </a:ln>
        </p:spPr>
      </p:pic>
      <p:sp>
        <p:nvSpPr>
          <p:cNvPr id="170" name="Google Shape;170;p17"/>
          <p:cNvSpPr txBox="1"/>
          <p:nvPr/>
        </p:nvSpPr>
        <p:spPr>
          <a:xfrm>
            <a:off x="539750" y="4326425"/>
            <a:ext cx="73353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solidFill>
                  <a:schemeClr val="dk1"/>
                </a:solidFill>
                <a:highlight>
                  <a:srgbClr val="FFFFFF"/>
                </a:highlight>
              </a:rPr>
              <a:t>adapted from nigam, v. (2019). Processing Time Series Data in Real-Time with InfluxDB and Structured Streaming. Retrieved 10 November 2019, from https://medium.com/analytics-vidhya/processing-time-series-data-in-real-time-with-influxdb-and-structured-streaming-d1864154cf8b</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8"/>
          <p:cNvSpPr txBox="1">
            <a:spLocks noGrp="1"/>
          </p:cNvSpPr>
          <p:nvPr>
            <p:ph type="title"/>
          </p:nvPr>
        </p:nvSpPr>
        <p:spPr>
          <a:xfrm>
            <a:off x="539750" y="1111750"/>
            <a:ext cx="8061300" cy="606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Flink+</a:t>
            </a:r>
            <a:r>
              <a:rPr lang="en-US" b="1"/>
              <a:t>InfluxDB</a:t>
            </a:r>
            <a:r>
              <a:rPr lang="en-US"/>
              <a:t>+Grafana</a:t>
            </a:r>
            <a:endParaRPr b="1"/>
          </a:p>
        </p:txBody>
      </p:sp>
      <p:pic>
        <p:nvPicPr>
          <p:cNvPr id="178" name="Google Shape;178;p18"/>
          <p:cNvPicPr preferRelativeResize="0"/>
          <p:nvPr/>
        </p:nvPicPr>
        <p:blipFill>
          <a:blip r:embed="rId3">
            <a:alphaModFix/>
          </a:blip>
          <a:stretch>
            <a:fillRect/>
          </a:stretch>
        </p:blipFill>
        <p:spPr>
          <a:xfrm>
            <a:off x="150800" y="1717750"/>
            <a:ext cx="8839199" cy="2608675"/>
          </a:xfrm>
          <a:prstGeom prst="rect">
            <a:avLst/>
          </a:prstGeom>
          <a:noFill/>
          <a:ln>
            <a:noFill/>
          </a:ln>
        </p:spPr>
      </p:pic>
      <p:sp>
        <p:nvSpPr>
          <p:cNvPr id="179" name="Google Shape;179;p18"/>
          <p:cNvSpPr txBox="1"/>
          <p:nvPr/>
        </p:nvSpPr>
        <p:spPr>
          <a:xfrm>
            <a:off x="616150" y="4621125"/>
            <a:ext cx="8373900" cy="179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InfluxDB</a:t>
            </a:r>
            <a:endParaRPr sz="1800"/>
          </a:p>
          <a:p>
            <a:pPr marL="914400" lvl="0" indent="-342900" algn="l" rtl="0">
              <a:spcBef>
                <a:spcPts val="0"/>
              </a:spcBef>
              <a:spcAft>
                <a:spcPts val="0"/>
              </a:spcAft>
              <a:buSzPts val="1800"/>
              <a:buChar char="●"/>
            </a:pPr>
            <a:r>
              <a:rPr lang="en-US" sz="1800"/>
              <a:t>an </a:t>
            </a:r>
            <a:r>
              <a:rPr lang="en-US" sz="1800" b="1"/>
              <a:t>open-source</a:t>
            </a:r>
            <a:r>
              <a:rPr lang="en-US" sz="1800"/>
              <a:t> </a:t>
            </a:r>
            <a:r>
              <a:rPr lang="en-US" sz="1800" b="1"/>
              <a:t>time series</a:t>
            </a:r>
            <a:r>
              <a:rPr lang="en-US" sz="1800"/>
              <a:t> database</a:t>
            </a:r>
            <a:endParaRPr sz="1800"/>
          </a:p>
          <a:p>
            <a:pPr marL="914400" lvl="0" indent="-342900" algn="l" rtl="0">
              <a:spcBef>
                <a:spcPts val="0"/>
              </a:spcBef>
              <a:spcAft>
                <a:spcPts val="0"/>
              </a:spcAft>
              <a:buSzPts val="1800"/>
              <a:buChar char="●"/>
            </a:pPr>
            <a:r>
              <a:rPr lang="en-US" sz="1800">
                <a:solidFill>
                  <a:schemeClr val="dk1"/>
                </a:solidFill>
              </a:rPr>
              <a:t>measurements &gt; series &gt; points</a:t>
            </a:r>
            <a:endParaRPr sz="1800"/>
          </a:p>
          <a:p>
            <a:pPr marL="914400" lvl="0" indent="-342900" algn="l" rtl="0">
              <a:spcBef>
                <a:spcPts val="0"/>
              </a:spcBef>
              <a:spcAft>
                <a:spcPts val="0"/>
              </a:spcAft>
              <a:buSzPts val="1800"/>
              <a:buChar char="●"/>
            </a:pPr>
            <a:r>
              <a:rPr lang="en-US" sz="1800">
                <a:solidFill>
                  <a:schemeClr val="dk1"/>
                </a:solidFill>
              </a:rPr>
              <a:t>provides a </a:t>
            </a:r>
            <a:r>
              <a:rPr lang="en-US" sz="1800" b="1">
                <a:solidFill>
                  <a:schemeClr val="dk1"/>
                </a:solidFill>
              </a:rPr>
              <a:t>SQL-like </a:t>
            </a:r>
            <a:r>
              <a:rPr lang="en-US" sz="1800">
                <a:solidFill>
                  <a:schemeClr val="dk1"/>
                </a:solidFill>
              </a:rPr>
              <a:t>language</a:t>
            </a:r>
            <a:endParaRPr sz="1800"/>
          </a:p>
          <a:p>
            <a:pPr marL="914400" lvl="0" indent="-342900" algn="l" rtl="0">
              <a:spcBef>
                <a:spcPts val="0"/>
              </a:spcBef>
              <a:spcAft>
                <a:spcPts val="0"/>
              </a:spcAft>
              <a:buSzPts val="1800"/>
              <a:buChar char="●"/>
            </a:pPr>
            <a:r>
              <a:rPr lang="en-US" sz="1800">
                <a:solidFill>
                  <a:schemeClr val="dk1"/>
                </a:solidFill>
              </a:rPr>
              <a:t>has no external dependencies</a:t>
            </a:r>
            <a:endParaRPr sz="1800"/>
          </a:p>
          <a:p>
            <a:pPr marL="914400" lvl="0" indent="-342900" algn="l" rtl="0">
              <a:spcBef>
                <a:spcPts val="0"/>
              </a:spcBef>
              <a:spcAft>
                <a:spcPts val="0"/>
              </a:spcAft>
              <a:buSzPts val="1800"/>
              <a:buChar char="●"/>
            </a:pPr>
            <a:r>
              <a:rPr lang="en-US" sz="1800"/>
              <a:t>horizontally scaled clustering component sold as closed-source</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9"/>
          <p:cNvSpPr txBox="1">
            <a:spLocks noGrp="1"/>
          </p:cNvSpPr>
          <p:nvPr>
            <p:ph type="title"/>
          </p:nvPr>
        </p:nvSpPr>
        <p:spPr>
          <a:xfrm>
            <a:off x="539750" y="1111750"/>
            <a:ext cx="8061300" cy="606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Flink+InfluxDB+</a:t>
            </a:r>
            <a:r>
              <a:rPr lang="en-US" b="1"/>
              <a:t>Grafana</a:t>
            </a:r>
            <a:endParaRPr/>
          </a:p>
        </p:txBody>
      </p:sp>
      <p:pic>
        <p:nvPicPr>
          <p:cNvPr id="187" name="Google Shape;187;p19"/>
          <p:cNvPicPr preferRelativeResize="0"/>
          <p:nvPr/>
        </p:nvPicPr>
        <p:blipFill>
          <a:blip r:embed="rId3">
            <a:alphaModFix/>
          </a:blip>
          <a:stretch>
            <a:fillRect/>
          </a:stretch>
        </p:blipFill>
        <p:spPr>
          <a:xfrm>
            <a:off x="4244000" y="1717750"/>
            <a:ext cx="4746000" cy="1400650"/>
          </a:xfrm>
          <a:prstGeom prst="rect">
            <a:avLst/>
          </a:prstGeom>
          <a:noFill/>
          <a:ln>
            <a:noFill/>
          </a:ln>
        </p:spPr>
      </p:pic>
      <p:pic>
        <p:nvPicPr>
          <p:cNvPr id="188" name="Google Shape;188;p19"/>
          <p:cNvPicPr preferRelativeResize="0"/>
          <p:nvPr/>
        </p:nvPicPr>
        <p:blipFill>
          <a:blip r:embed="rId4">
            <a:alphaModFix/>
          </a:blip>
          <a:stretch>
            <a:fillRect/>
          </a:stretch>
        </p:blipFill>
        <p:spPr>
          <a:xfrm>
            <a:off x="150800" y="3331225"/>
            <a:ext cx="8839197" cy="2938423"/>
          </a:xfrm>
          <a:prstGeom prst="rect">
            <a:avLst/>
          </a:prstGeom>
          <a:noFill/>
          <a:ln>
            <a:noFill/>
          </a:ln>
        </p:spPr>
      </p:pic>
      <p:sp>
        <p:nvSpPr>
          <p:cNvPr id="189" name="Google Shape;189;p19"/>
          <p:cNvSpPr txBox="1"/>
          <p:nvPr/>
        </p:nvSpPr>
        <p:spPr>
          <a:xfrm>
            <a:off x="362525" y="6208450"/>
            <a:ext cx="73353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solidFill>
                  <a:srgbClr val="323232"/>
                </a:solidFill>
                <a:highlight>
                  <a:srgbClr val="FFFFFF"/>
                </a:highlight>
                <a:latin typeface="Times New Roman"/>
                <a:ea typeface="Times New Roman"/>
                <a:cs typeface="Times New Roman"/>
                <a:sym typeface="Times New Roman"/>
              </a:rPr>
              <a:t>Adapted from Omans, H. (2019, July 25). Adding Consistency and Automation to Grafana. Retrieved from https://techblog.commercetools.com/adding-consistency-and-automation-to-grafana-e99eb374fe40.</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0"/>
          <p:cNvSpPr txBox="1">
            <a:spLocks noGrp="1"/>
          </p:cNvSpPr>
          <p:nvPr>
            <p:ph type="title"/>
          </p:nvPr>
        </p:nvSpPr>
        <p:spPr>
          <a:xfrm>
            <a:off x="539750" y="1111750"/>
            <a:ext cx="8061300" cy="606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Flink+InfluxDB+Grafana</a:t>
            </a:r>
            <a:endParaRPr/>
          </a:p>
        </p:txBody>
      </p:sp>
      <p:pic>
        <p:nvPicPr>
          <p:cNvPr id="197" name="Google Shape;197;p20"/>
          <p:cNvPicPr preferRelativeResize="0"/>
          <p:nvPr/>
        </p:nvPicPr>
        <p:blipFill>
          <a:blip r:embed="rId3">
            <a:alphaModFix/>
          </a:blip>
          <a:stretch>
            <a:fillRect/>
          </a:stretch>
        </p:blipFill>
        <p:spPr>
          <a:xfrm>
            <a:off x="4463900" y="1899788"/>
            <a:ext cx="4420374" cy="1304550"/>
          </a:xfrm>
          <a:prstGeom prst="rect">
            <a:avLst/>
          </a:prstGeom>
          <a:noFill/>
          <a:ln>
            <a:noFill/>
          </a:ln>
        </p:spPr>
      </p:pic>
      <p:pic>
        <p:nvPicPr>
          <p:cNvPr id="198" name="Google Shape;198;p20"/>
          <p:cNvPicPr preferRelativeResize="0"/>
          <p:nvPr/>
        </p:nvPicPr>
        <p:blipFill>
          <a:blip r:embed="rId4">
            <a:alphaModFix/>
          </a:blip>
          <a:stretch>
            <a:fillRect/>
          </a:stretch>
        </p:blipFill>
        <p:spPr>
          <a:xfrm>
            <a:off x="248725" y="1899800"/>
            <a:ext cx="4033895" cy="2423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1"/>
          <p:cNvSpPr txBox="1">
            <a:spLocks noGrp="1"/>
          </p:cNvSpPr>
          <p:nvPr>
            <p:ph type="title"/>
          </p:nvPr>
        </p:nvSpPr>
        <p:spPr>
          <a:xfrm>
            <a:off x="539750" y="1111750"/>
            <a:ext cx="8061300" cy="606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Flink+InfluxDB+Grafana</a:t>
            </a:r>
            <a:endParaRPr/>
          </a:p>
        </p:txBody>
      </p:sp>
      <p:pic>
        <p:nvPicPr>
          <p:cNvPr id="206" name="Google Shape;206;p21"/>
          <p:cNvPicPr preferRelativeResize="0"/>
          <p:nvPr/>
        </p:nvPicPr>
        <p:blipFill>
          <a:blip r:embed="rId3">
            <a:alphaModFix/>
          </a:blip>
          <a:stretch>
            <a:fillRect/>
          </a:stretch>
        </p:blipFill>
        <p:spPr>
          <a:xfrm>
            <a:off x="4448800" y="1899788"/>
            <a:ext cx="4420374" cy="1304550"/>
          </a:xfrm>
          <a:prstGeom prst="rect">
            <a:avLst/>
          </a:prstGeom>
          <a:noFill/>
          <a:ln>
            <a:noFill/>
          </a:ln>
        </p:spPr>
      </p:pic>
      <p:pic>
        <p:nvPicPr>
          <p:cNvPr id="207" name="Google Shape;207;p21"/>
          <p:cNvPicPr preferRelativeResize="0"/>
          <p:nvPr/>
        </p:nvPicPr>
        <p:blipFill>
          <a:blip r:embed="rId4">
            <a:alphaModFix/>
          </a:blip>
          <a:stretch>
            <a:fillRect/>
          </a:stretch>
        </p:blipFill>
        <p:spPr>
          <a:xfrm>
            <a:off x="248725" y="1899800"/>
            <a:ext cx="4033895" cy="2423875"/>
          </a:xfrm>
          <a:prstGeom prst="rect">
            <a:avLst/>
          </a:prstGeom>
          <a:noFill/>
          <a:ln>
            <a:noFill/>
          </a:ln>
        </p:spPr>
      </p:pic>
      <p:pic>
        <p:nvPicPr>
          <p:cNvPr id="208" name="Google Shape;208;p21"/>
          <p:cNvPicPr preferRelativeResize="0"/>
          <p:nvPr/>
        </p:nvPicPr>
        <p:blipFill rotWithShape="1">
          <a:blip r:embed="rId5">
            <a:alphaModFix/>
          </a:blip>
          <a:srcRect b="29785"/>
          <a:stretch/>
        </p:blipFill>
        <p:spPr>
          <a:xfrm>
            <a:off x="158075" y="4505725"/>
            <a:ext cx="4420374" cy="1506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2"/>
          <p:cNvSpPr txBox="1">
            <a:spLocks noGrp="1"/>
          </p:cNvSpPr>
          <p:nvPr>
            <p:ph type="title"/>
          </p:nvPr>
        </p:nvSpPr>
        <p:spPr>
          <a:xfrm>
            <a:off x="539750" y="1111750"/>
            <a:ext cx="8061300" cy="606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Flink+InfluxDB+Grafana</a:t>
            </a:r>
            <a:endParaRPr/>
          </a:p>
        </p:txBody>
      </p:sp>
      <p:pic>
        <p:nvPicPr>
          <p:cNvPr id="216" name="Google Shape;216;p22"/>
          <p:cNvPicPr preferRelativeResize="0"/>
          <p:nvPr/>
        </p:nvPicPr>
        <p:blipFill>
          <a:blip r:embed="rId3">
            <a:alphaModFix/>
          </a:blip>
          <a:stretch>
            <a:fillRect/>
          </a:stretch>
        </p:blipFill>
        <p:spPr>
          <a:xfrm>
            <a:off x="4578450" y="1899788"/>
            <a:ext cx="4420374" cy="1304550"/>
          </a:xfrm>
          <a:prstGeom prst="rect">
            <a:avLst/>
          </a:prstGeom>
          <a:noFill/>
          <a:ln>
            <a:noFill/>
          </a:ln>
        </p:spPr>
      </p:pic>
      <p:pic>
        <p:nvPicPr>
          <p:cNvPr id="217" name="Google Shape;217;p22"/>
          <p:cNvPicPr preferRelativeResize="0"/>
          <p:nvPr/>
        </p:nvPicPr>
        <p:blipFill>
          <a:blip r:embed="rId4">
            <a:alphaModFix/>
          </a:blip>
          <a:stretch>
            <a:fillRect/>
          </a:stretch>
        </p:blipFill>
        <p:spPr>
          <a:xfrm>
            <a:off x="248725" y="1899800"/>
            <a:ext cx="4033895" cy="2423875"/>
          </a:xfrm>
          <a:prstGeom prst="rect">
            <a:avLst/>
          </a:prstGeom>
          <a:noFill/>
          <a:ln>
            <a:noFill/>
          </a:ln>
        </p:spPr>
      </p:pic>
      <p:pic>
        <p:nvPicPr>
          <p:cNvPr id="218" name="Google Shape;218;p22"/>
          <p:cNvPicPr preferRelativeResize="0"/>
          <p:nvPr/>
        </p:nvPicPr>
        <p:blipFill rotWithShape="1">
          <a:blip r:embed="rId5">
            <a:alphaModFix/>
          </a:blip>
          <a:srcRect b="29203"/>
          <a:stretch/>
        </p:blipFill>
        <p:spPr>
          <a:xfrm>
            <a:off x="4761050" y="4535775"/>
            <a:ext cx="4260750" cy="1476300"/>
          </a:xfrm>
          <a:prstGeom prst="rect">
            <a:avLst/>
          </a:prstGeom>
          <a:noFill/>
          <a:ln>
            <a:noFill/>
          </a:ln>
        </p:spPr>
      </p:pic>
      <p:pic>
        <p:nvPicPr>
          <p:cNvPr id="219" name="Google Shape;219;p22"/>
          <p:cNvPicPr preferRelativeResize="0"/>
          <p:nvPr/>
        </p:nvPicPr>
        <p:blipFill rotWithShape="1">
          <a:blip r:embed="rId6">
            <a:alphaModFix/>
          </a:blip>
          <a:srcRect b="29785"/>
          <a:stretch/>
        </p:blipFill>
        <p:spPr>
          <a:xfrm>
            <a:off x="158075" y="4505725"/>
            <a:ext cx="4420374" cy="1506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539750" y="1412875"/>
            <a:ext cx="8061300" cy="381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Agenda</a:t>
            </a:r>
            <a:endParaRPr/>
          </a:p>
        </p:txBody>
      </p:sp>
      <p:sp>
        <p:nvSpPr>
          <p:cNvPr id="38" name="Google Shape;38;p5"/>
          <p:cNvSpPr txBox="1"/>
          <p:nvPr/>
        </p:nvSpPr>
        <p:spPr>
          <a:xfrm>
            <a:off x="542725" y="1851550"/>
            <a:ext cx="444000" cy="381000"/>
          </a:xfrm>
          <a:prstGeom prst="rect">
            <a:avLst/>
          </a:prstGeom>
          <a:solidFill>
            <a:srgbClr val="99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solidFill>
                  <a:srgbClr val="FFFFFF"/>
                </a:solidFill>
              </a:rPr>
              <a:t>1</a:t>
            </a:r>
            <a:endParaRPr b="1">
              <a:solidFill>
                <a:srgbClr val="FFFFFF"/>
              </a:solidFill>
            </a:endParaRPr>
          </a:p>
        </p:txBody>
      </p:sp>
      <p:sp>
        <p:nvSpPr>
          <p:cNvPr id="39" name="Google Shape;39;p5"/>
          <p:cNvSpPr txBox="1"/>
          <p:nvPr/>
        </p:nvSpPr>
        <p:spPr>
          <a:xfrm>
            <a:off x="1242225" y="1851550"/>
            <a:ext cx="4374300" cy="381000"/>
          </a:xfrm>
          <a:prstGeom prst="rect">
            <a:avLst/>
          </a:prstGeom>
          <a:solidFill>
            <a:srgbClr val="CC0000"/>
          </a:solid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lt1"/>
                </a:solidFill>
              </a:rPr>
              <a:t>Projektmanagement</a:t>
            </a:r>
            <a:endParaRPr>
              <a:solidFill>
                <a:srgbClr val="FFFFFF"/>
              </a:solidFill>
            </a:endParaRPr>
          </a:p>
        </p:txBody>
      </p:sp>
      <p:sp>
        <p:nvSpPr>
          <p:cNvPr id="40" name="Google Shape;40;p5"/>
          <p:cNvSpPr txBox="1"/>
          <p:nvPr/>
        </p:nvSpPr>
        <p:spPr>
          <a:xfrm>
            <a:off x="539750" y="2577900"/>
            <a:ext cx="444000" cy="381000"/>
          </a:xfrm>
          <a:prstGeom prst="rect">
            <a:avLst/>
          </a:prstGeom>
          <a:solidFill>
            <a:srgbClr val="99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solidFill>
                  <a:srgbClr val="FFFFFF"/>
                </a:solidFill>
              </a:rPr>
              <a:t>2</a:t>
            </a:r>
            <a:endParaRPr b="1">
              <a:solidFill>
                <a:srgbClr val="FFFFFF"/>
              </a:solidFill>
            </a:endParaRPr>
          </a:p>
        </p:txBody>
      </p:sp>
      <p:sp>
        <p:nvSpPr>
          <p:cNvPr id="41" name="Google Shape;41;p5"/>
          <p:cNvSpPr txBox="1"/>
          <p:nvPr/>
        </p:nvSpPr>
        <p:spPr>
          <a:xfrm>
            <a:off x="1239250" y="2577900"/>
            <a:ext cx="4374300" cy="381000"/>
          </a:xfrm>
          <a:prstGeom prst="rect">
            <a:avLst/>
          </a:prstGeom>
          <a:solidFill>
            <a:srgbClr val="CC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lt1"/>
                </a:solidFill>
              </a:rPr>
              <a:t>Hintergrund, Projektaufgabe</a:t>
            </a:r>
            <a:endParaRPr>
              <a:solidFill>
                <a:schemeClr val="lt1"/>
              </a:solidFill>
            </a:endParaRPr>
          </a:p>
          <a:p>
            <a:pPr marL="0" lvl="0" indent="0" algn="l" rtl="0">
              <a:spcBef>
                <a:spcPts val="0"/>
              </a:spcBef>
              <a:spcAft>
                <a:spcPts val="0"/>
              </a:spcAft>
              <a:buNone/>
            </a:pPr>
            <a:endParaRPr>
              <a:solidFill>
                <a:srgbClr val="FFFFFF"/>
              </a:solidFill>
            </a:endParaRPr>
          </a:p>
        </p:txBody>
      </p:sp>
      <p:sp>
        <p:nvSpPr>
          <p:cNvPr id="42" name="Google Shape;42;p5"/>
          <p:cNvSpPr txBox="1"/>
          <p:nvPr/>
        </p:nvSpPr>
        <p:spPr>
          <a:xfrm>
            <a:off x="539750" y="3304250"/>
            <a:ext cx="444000" cy="381000"/>
          </a:xfrm>
          <a:prstGeom prst="rect">
            <a:avLst/>
          </a:prstGeom>
          <a:solidFill>
            <a:srgbClr val="99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solidFill>
                  <a:srgbClr val="FFFFFF"/>
                </a:solidFill>
              </a:rPr>
              <a:t>3</a:t>
            </a:r>
            <a:endParaRPr b="1">
              <a:solidFill>
                <a:srgbClr val="FFFFFF"/>
              </a:solidFill>
            </a:endParaRPr>
          </a:p>
        </p:txBody>
      </p:sp>
      <p:sp>
        <p:nvSpPr>
          <p:cNvPr id="43" name="Google Shape;43;p5"/>
          <p:cNvSpPr txBox="1"/>
          <p:nvPr/>
        </p:nvSpPr>
        <p:spPr>
          <a:xfrm>
            <a:off x="1239250" y="3304250"/>
            <a:ext cx="4374300" cy="381000"/>
          </a:xfrm>
          <a:prstGeom prst="rect">
            <a:avLst/>
          </a:prstGeom>
          <a:solidFill>
            <a:srgbClr val="CC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FFFFFF"/>
                </a:solidFill>
              </a:rPr>
              <a:t>Technische Aspekte, Demo </a:t>
            </a:r>
            <a:endParaRPr>
              <a:solidFill>
                <a:srgbClr val="FFFFFF"/>
              </a:solidFill>
            </a:endParaRPr>
          </a:p>
        </p:txBody>
      </p:sp>
      <p:sp>
        <p:nvSpPr>
          <p:cNvPr id="44" name="Google Shape;44;p5"/>
          <p:cNvSpPr txBox="1"/>
          <p:nvPr/>
        </p:nvSpPr>
        <p:spPr>
          <a:xfrm>
            <a:off x="542725" y="4030600"/>
            <a:ext cx="444000" cy="381000"/>
          </a:xfrm>
          <a:prstGeom prst="rect">
            <a:avLst/>
          </a:prstGeom>
          <a:solidFill>
            <a:srgbClr val="99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solidFill>
                  <a:srgbClr val="FFFFFF"/>
                </a:solidFill>
              </a:rPr>
              <a:t>4</a:t>
            </a:r>
            <a:endParaRPr b="1">
              <a:solidFill>
                <a:srgbClr val="FFFFFF"/>
              </a:solidFill>
            </a:endParaRPr>
          </a:p>
        </p:txBody>
      </p:sp>
      <p:sp>
        <p:nvSpPr>
          <p:cNvPr id="45" name="Google Shape;45;p5"/>
          <p:cNvSpPr txBox="1"/>
          <p:nvPr/>
        </p:nvSpPr>
        <p:spPr>
          <a:xfrm>
            <a:off x="1242225" y="4030600"/>
            <a:ext cx="4374300" cy="381000"/>
          </a:xfrm>
          <a:prstGeom prst="rect">
            <a:avLst/>
          </a:prstGeom>
          <a:solidFill>
            <a:srgbClr val="CC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FFFFFF"/>
                </a:solidFill>
              </a:rPr>
              <a:t>Ausblick</a:t>
            </a:r>
            <a:endParaRPr>
              <a:solidFill>
                <a:srgbClr val="FFFFFF"/>
              </a:solidFill>
            </a:endParaRPr>
          </a:p>
        </p:txBody>
      </p:sp>
      <p:sp>
        <p:nvSpPr>
          <p:cNvPr id="46" name="Google Shape;46;p5"/>
          <p:cNvSpPr txBox="1">
            <a:spLocks noGrp="1"/>
          </p:cNvSpPr>
          <p:nvPr>
            <p:ph type="body" idx="1"/>
          </p:nvPr>
        </p:nvSpPr>
        <p:spPr>
          <a:xfrm>
            <a:off x="3745800" y="5329850"/>
            <a:ext cx="4855200" cy="890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3"/>
          <p:cNvSpPr txBox="1">
            <a:spLocks noGrp="1"/>
          </p:cNvSpPr>
          <p:nvPr>
            <p:ph type="title"/>
          </p:nvPr>
        </p:nvSpPr>
        <p:spPr>
          <a:xfrm>
            <a:off x="539750" y="1111750"/>
            <a:ext cx="8061300" cy="606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Flink+InfluxDB+Grafana</a:t>
            </a:r>
            <a:endParaRPr/>
          </a:p>
        </p:txBody>
      </p:sp>
      <p:pic>
        <p:nvPicPr>
          <p:cNvPr id="227" name="Google Shape;227;p23"/>
          <p:cNvPicPr preferRelativeResize="0"/>
          <p:nvPr/>
        </p:nvPicPr>
        <p:blipFill>
          <a:blip r:embed="rId3">
            <a:alphaModFix/>
          </a:blip>
          <a:stretch>
            <a:fillRect/>
          </a:stretch>
        </p:blipFill>
        <p:spPr>
          <a:xfrm>
            <a:off x="4479000" y="1899788"/>
            <a:ext cx="4420374" cy="1304550"/>
          </a:xfrm>
          <a:prstGeom prst="rect">
            <a:avLst/>
          </a:prstGeom>
          <a:noFill/>
          <a:ln>
            <a:noFill/>
          </a:ln>
        </p:spPr>
      </p:pic>
      <p:pic>
        <p:nvPicPr>
          <p:cNvPr id="228" name="Google Shape;228;p23"/>
          <p:cNvPicPr preferRelativeResize="0"/>
          <p:nvPr/>
        </p:nvPicPr>
        <p:blipFill>
          <a:blip r:embed="rId4">
            <a:alphaModFix/>
          </a:blip>
          <a:stretch>
            <a:fillRect/>
          </a:stretch>
        </p:blipFill>
        <p:spPr>
          <a:xfrm>
            <a:off x="248725" y="1899800"/>
            <a:ext cx="4033895" cy="2423875"/>
          </a:xfrm>
          <a:prstGeom prst="rect">
            <a:avLst/>
          </a:prstGeom>
          <a:noFill/>
          <a:ln>
            <a:noFill/>
          </a:ln>
        </p:spPr>
      </p:pic>
      <p:pic>
        <p:nvPicPr>
          <p:cNvPr id="229" name="Google Shape;229;p23"/>
          <p:cNvPicPr preferRelativeResize="0"/>
          <p:nvPr/>
        </p:nvPicPr>
        <p:blipFill rotWithShape="1">
          <a:blip r:embed="rId5">
            <a:alphaModFix/>
          </a:blip>
          <a:srcRect b="29785"/>
          <a:stretch/>
        </p:blipFill>
        <p:spPr>
          <a:xfrm>
            <a:off x="158075" y="4505725"/>
            <a:ext cx="4420374" cy="1506350"/>
          </a:xfrm>
          <a:prstGeom prst="rect">
            <a:avLst/>
          </a:prstGeom>
          <a:noFill/>
          <a:ln>
            <a:noFill/>
          </a:ln>
        </p:spPr>
      </p:pic>
      <p:pic>
        <p:nvPicPr>
          <p:cNvPr id="230" name="Google Shape;230;p23"/>
          <p:cNvPicPr preferRelativeResize="0"/>
          <p:nvPr/>
        </p:nvPicPr>
        <p:blipFill rotWithShape="1">
          <a:blip r:embed="rId6">
            <a:alphaModFix/>
          </a:blip>
          <a:srcRect b="29203"/>
          <a:stretch/>
        </p:blipFill>
        <p:spPr>
          <a:xfrm>
            <a:off x="4761050" y="4535775"/>
            <a:ext cx="4260750" cy="1476300"/>
          </a:xfrm>
          <a:prstGeom prst="rect">
            <a:avLst/>
          </a:prstGeom>
          <a:noFill/>
          <a:ln>
            <a:noFill/>
          </a:ln>
        </p:spPr>
      </p:pic>
      <p:sp>
        <p:nvSpPr>
          <p:cNvPr id="231" name="Google Shape;231;p23"/>
          <p:cNvSpPr txBox="1"/>
          <p:nvPr/>
        </p:nvSpPr>
        <p:spPr>
          <a:xfrm>
            <a:off x="248725" y="6087600"/>
            <a:ext cx="4154700" cy="60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t>http://localhost:</a:t>
            </a:r>
            <a:r>
              <a:rPr lang="en-US" sz="2400" b="1"/>
              <a:t>8086</a:t>
            </a:r>
            <a:endParaRPr sz="2400" b="1"/>
          </a:p>
        </p:txBody>
      </p:sp>
      <p:sp>
        <p:nvSpPr>
          <p:cNvPr id="232" name="Google Shape;232;p23"/>
          <p:cNvSpPr txBox="1"/>
          <p:nvPr/>
        </p:nvSpPr>
        <p:spPr>
          <a:xfrm>
            <a:off x="4879150" y="6087600"/>
            <a:ext cx="73353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t>http://localhost:</a:t>
            </a:r>
            <a:r>
              <a:rPr lang="en-US" sz="2400" b="1"/>
              <a:t>3000</a:t>
            </a:r>
            <a:endParaRPr sz="2400" b="1"/>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4"/>
          <p:cNvSpPr txBox="1">
            <a:spLocks noGrp="1"/>
          </p:cNvSpPr>
          <p:nvPr>
            <p:ph type="title"/>
          </p:nvPr>
        </p:nvSpPr>
        <p:spPr>
          <a:xfrm>
            <a:off x="539750" y="1336675"/>
            <a:ext cx="8061300" cy="381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Connect Grafana to Influx</a:t>
            </a:r>
            <a:endParaRPr/>
          </a:p>
        </p:txBody>
      </p:sp>
      <p:pic>
        <p:nvPicPr>
          <p:cNvPr id="240" name="Google Shape;240;p24"/>
          <p:cNvPicPr preferRelativeResize="0"/>
          <p:nvPr/>
        </p:nvPicPr>
        <p:blipFill rotWithShape="1">
          <a:blip r:embed="rId3">
            <a:alphaModFix/>
          </a:blip>
          <a:srcRect t="10054" r="18699" b="4664"/>
          <a:stretch/>
        </p:blipFill>
        <p:spPr>
          <a:xfrm>
            <a:off x="1523013" y="2259600"/>
            <a:ext cx="6094776" cy="4123875"/>
          </a:xfrm>
          <a:prstGeom prst="rect">
            <a:avLst/>
          </a:prstGeom>
          <a:noFill/>
          <a:ln>
            <a:noFill/>
          </a:ln>
        </p:spPr>
      </p:pic>
      <p:pic>
        <p:nvPicPr>
          <p:cNvPr id="241" name="Google Shape;241;p24"/>
          <p:cNvPicPr preferRelativeResize="0"/>
          <p:nvPr/>
        </p:nvPicPr>
        <p:blipFill rotWithShape="1">
          <a:blip r:embed="rId4">
            <a:alphaModFix/>
          </a:blip>
          <a:srcRect t="11274" b="16637"/>
          <a:stretch/>
        </p:blipFill>
        <p:spPr>
          <a:xfrm>
            <a:off x="1524613" y="1601200"/>
            <a:ext cx="6094775" cy="658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5"/>
          <p:cNvSpPr txBox="1">
            <a:spLocks noGrp="1"/>
          </p:cNvSpPr>
          <p:nvPr>
            <p:ph type="title"/>
          </p:nvPr>
        </p:nvSpPr>
        <p:spPr>
          <a:xfrm>
            <a:off x="539750" y="1336675"/>
            <a:ext cx="8061300" cy="381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Visualizing Incoming Data</a:t>
            </a:r>
            <a:endParaRPr/>
          </a:p>
        </p:txBody>
      </p:sp>
      <p:pic>
        <p:nvPicPr>
          <p:cNvPr id="249" name="Google Shape;249;p25"/>
          <p:cNvPicPr preferRelativeResize="0"/>
          <p:nvPr/>
        </p:nvPicPr>
        <p:blipFill rotWithShape="1">
          <a:blip r:embed="rId3">
            <a:alphaModFix/>
          </a:blip>
          <a:srcRect t="11274" r="50777" b="16637"/>
          <a:stretch/>
        </p:blipFill>
        <p:spPr>
          <a:xfrm>
            <a:off x="1664869" y="1776975"/>
            <a:ext cx="3000000" cy="658400"/>
          </a:xfrm>
          <a:prstGeom prst="rect">
            <a:avLst/>
          </a:prstGeom>
          <a:noFill/>
          <a:ln>
            <a:noFill/>
          </a:ln>
        </p:spPr>
      </p:pic>
      <p:pic>
        <p:nvPicPr>
          <p:cNvPr id="250" name="Google Shape;250;p25"/>
          <p:cNvPicPr preferRelativeResize="0"/>
          <p:nvPr/>
        </p:nvPicPr>
        <p:blipFill>
          <a:blip r:embed="rId4">
            <a:alphaModFix/>
          </a:blip>
          <a:stretch>
            <a:fillRect/>
          </a:stretch>
        </p:blipFill>
        <p:spPr>
          <a:xfrm>
            <a:off x="1664863" y="4250225"/>
            <a:ext cx="5126174" cy="2323750"/>
          </a:xfrm>
          <a:prstGeom prst="rect">
            <a:avLst/>
          </a:prstGeom>
          <a:noFill/>
          <a:ln>
            <a:noFill/>
          </a:ln>
        </p:spPr>
      </p:pic>
      <p:pic>
        <p:nvPicPr>
          <p:cNvPr id="251" name="Google Shape;251;p25"/>
          <p:cNvPicPr preferRelativeResize="0"/>
          <p:nvPr/>
        </p:nvPicPr>
        <p:blipFill>
          <a:blip r:embed="rId5">
            <a:alphaModFix/>
          </a:blip>
          <a:stretch>
            <a:fillRect/>
          </a:stretch>
        </p:blipFill>
        <p:spPr>
          <a:xfrm>
            <a:off x="1664872" y="2494672"/>
            <a:ext cx="5814250" cy="161963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6"/>
          <p:cNvSpPr txBox="1">
            <a:spLocks noGrp="1"/>
          </p:cNvSpPr>
          <p:nvPr>
            <p:ph type="title"/>
          </p:nvPr>
        </p:nvSpPr>
        <p:spPr>
          <a:xfrm>
            <a:off x="539750" y="1336675"/>
            <a:ext cx="8061300" cy="381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The result (almost)</a:t>
            </a:r>
            <a:endParaRPr/>
          </a:p>
        </p:txBody>
      </p:sp>
      <p:pic>
        <p:nvPicPr>
          <p:cNvPr id="259" name="Google Shape;259;p26"/>
          <p:cNvPicPr preferRelativeResize="0"/>
          <p:nvPr/>
        </p:nvPicPr>
        <p:blipFill>
          <a:blip r:embed="rId3">
            <a:alphaModFix/>
          </a:blip>
          <a:stretch>
            <a:fillRect/>
          </a:stretch>
        </p:blipFill>
        <p:spPr>
          <a:xfrm>
            <a:off x="797325" y="1870075"/>
            <a:ext cx="7389976" cy="45425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7"/>
          <p:cNvSpPr txBox="1">
            <a:spLocks noGrp="1"/>
          </p:cNvSpPr>
          <p:nvPr>
            <p:ph type="title"/>
          </p:nvPr>
        </p:nvSpPr>
        <p:spPr>
          <a:xfrm>
            <a:off x="539750" y="1336675"/>
            <a:ext cx="8061300" cy="381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No data yet!</a:t>
            </a:r>
            <a:endParaRPr/>
          </a:p>
        </p:txBody>
      </p:sp>
      <p:pic>
        <p:nvPicPr>
          <p:cNvPr id="267" name="Google Shape;267;p27"/>
          <p:cNvPicPr preferRelativeResize="0"/>
          <p:nvPr/>
        </p:nvPicPr>
        <p:blipFill>
          <a:blip r:embed="rId3">
            <a:alphaModFix/>
          </a:blip>
          <a:stretch>
            <a:fillRect/>
          </a:stretch>
        </p:blipFill>
        <p:spPr>
          <a:xfrm>
            <a:off x="797325" y="1870075"/>
            <a:ext cx="7223826" cy="44851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8"/>
          <p:cNvSpPr txBox="1">
            <a:spLocks noGrp="1"/>
          </p:cNvSpPr>
          <p:nvPr>
            <p:ph type="title"/>
          </p:nvPr>
        </p:nvSpPr>
        <p:spPr>
          <a:xfrm>
            <a:off x="539750" y="1087600"/>
            <a:ext cx="8061300" cy="630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Connect Flink to Influx</a:t>
            </a:r>
            <a:endParaRPr/>
          </a:p>
        </p:txBody>
      </p:sp>
      <p:pic>
        <p:nvPicPr>
          <p:cNvPr id="275" name="Google Shape;275;p28"/>
          <p:cNvPicPr preferRelativeResize="0"/>
          <p:nvPr/>
        </p:nvPicPr>
        <p:blipFill>
          <a:blip r:embed="rId3">
            <a:alphaModFix/>
          </a:blip>
          <a:stretch>
            <a:fillRect/>
          </a:stretch>
        </p:blipFill>
        <p:spPr>
          <a:xfrm>
            <a:off x="539738" y="4876000"/>
            <a:ext cx="7989574" cy="1366000"/>
          </a:xfrm>
          <a:prstGeom prst="rect">
            <a:avLst/>
          </a:prstGeom>
          <a:noFill/>
          <a:ln>
            <a:noFill/>
          </a:ln>
        </p:spPr>
      </p:pic>
      <p:pic>
        <p:nvPicPr>
          <p:cNvPr id="276" name="Google Shape;276;p28"/>
          <p:cNvPicPr preferRelativeResize="0"/>
          <p:nvPr/>
        </p:nvPicPr>
        <p:blipFill>
          <a:blip r:embed="rId4">
            <a:alphaModFix/>
          </a:blip>
          <a:stretch>
            <a:fillRect/>
          </a:stretch>
        </p:blipFill>
        <p:spPr>
          <a:xfrm>
            <a:off x="539750" y="3103800"/>
            <a:ext cx="7989550" cy="1443413"/>
          </a:xfrm>
          <a:prstGeom prst="rect">
            <a:avLst/>
          </a:prstGeom>
          <a:noFill/>
          <a:ln>
            <a:noFill/>
          </a:ln>
        </p:spPr>
      </p:pic>
      <p:pic>
        <p:nvPicPr>
          <p:cNvPr id="277" name="Google Shape;277;p28"/>
          <p:cNvPicPr preferRelativeResize="0"/>
          <p:nvPr/>
        </p:nvPicPr>
        <p:blipFill>
          <a:blip r:embed="rId5">
            <a:alphaModFix/>
          </a:blip>
          <a:stretch>
            <a:fillRect/>
          </a:stretch>
        </p:blipFill>
        <p:spPr>
          <a:xfrm>
            <a:off x="4388350" y="1717588"/>
            <a:ext cx="4420374" cy="1304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9"/>
          <p:cNvSpPr txBox="1">
            <a:spLocks noGrp="1"/>
          </p:cNvSpPr>
          <p:nvPr>
            <p:ph type="title"/>
          </p:nvPr>
        </p:nvSpPr>
        <p:spPr>
          <a:xfrm>
            <a:off x="539750" y="1111750"/>
            <a:ext cx="8061300" cy="606000"/>
          </a:xfrm>
          <a:prstGeom prst="rect">
            <a:avLst/>
          </a:prstGeom>
        </p:spPr>
        <p:txBody>
          <a:bodyPr spcFirstLastPara="1" wrap="square" lIns="0" tIns="0" rIns="0" bIns="0" anchor="b" anchorCtr="0">
            <a:noAutofit/>
          </a:bodyPr>
          <a:lstStyle/>
          <a:p>
            <a:pPr marL="0" lvl="0" indent="0" algn="l" rtl="0">
              <a:spcBef>
                <a:spcPts val="0"/>
              </a:spcBef>
              <a:spcAft>
                <a:spcPts val="0"/>
              </a:spcAft>
              <a:buClr>
                <a:schemeClr val="dk1"/>
              </a:buClr>
              <a:buSzPts val="1100"/>
              <a:buFont typeface="Arial"/>
              <a:buNone/>
            </a:pPr>
            <a:r>
              <a:rPr lang="en-US"/>
              <a:t>Run our compiled Flink program.</a:t>
            </a:r>
            <a:endParaRPr/>
          </a:p>
        </p:txBody>
      </p:sp>
      <p:pic>
        <p:nvPicPr>
          <p:cNvPr id="285" name="Google Shape;285;p29"/>
          <p:cNvPicPr preferRelativeResize="0"/>
          <p:nvPr/>
        </p:nvPicPr>
        <p:blipFill>
          <a:blip r:embed="rId3">
            <a:alphaModFix/>
          </a:blip>
          <a:stretch>
            <a:fillRect/>
          </a:stretch>
        </p:blipFill>
        <p:spPr>
          <a:xfrm>
            <a:off x="248725" y="1899800"/>
            <a:ext cx="4033895" cy="2423875"/>
          </a:xfrm>
          <a:prstGeom prst="rect">
            <a:avLst/>
          </a:prstGeom>
          <a:noFill/>
          <a:ln>
            <a:noFill/>
          </a:ln>
        </p:spPr>
      </p:pic>
      <p:pic>
        <p:nvPicPr>
          <p:cNvPr id="286" name="Google Shape;286;p29"/>
          <p:cNvPicPr preferRelativeResize="0"/>
          <p:nvPr/>
        </p:nvPicPr>
        <p:blipFill rotWithShape="1">
          <a:blip r:embed="rId4">
            <a:alphaModFix/>
          </a:blip>
          <a:srcRect b="29785"/>
          <a:stretch/>
        </p:blipFill>
        <p:spPr>
          <a:xfrm>
            <a:off x="158075" y="4505725"/>
            <a:ext cx="4420374" cy="1506350"/>
          </a:xfrm>
          <a:prstGeom prst="rect">
            <a:avLst/>
          </a:prstGeom>
          <a:noFill/>
          <a:ln>
            <a:noFill/>
          </a:ln>
        </p:spPr>
      </p:pic>
      <p:pic>
        <p:nvPicPr>
          <p:cNvPr id="287" name="Google Shape;287;p29"/>
          <p:cNvPicPr preferRelativeResize="0"/>
          <p:nvPr/>
        </p:nvPicPr>
        <p:blipFill rotWithShape="1">
          <a:blip r:embed="rId5">
            <a:alphaModFix/>
          </a:blip>
          <a:srcRect b="29203"/>
          <a:stretch/>
        </p:blipFill>
        <p:spPr>
          <a:xfrm>
            <a:off x="4761050" y="4535775"/>
            <a:ext cx="4260750" cy="1476300"/>
          </a:xfrm>
          <a:prstGeom prst="rect">
            <a:avLst/>
          </a:prstGeom>
          <a:noFill/>
          <a:ln>
            <a:noFill/>
          </a:ln>
        </p:spPr>
      </p:pic>
      <p:sp>
        <p:nvSpPr>
          <p:cNvPr id="288" name="Google Shape;288;p29"/>
          <p:cNvSpPr txBox="1"/>
          <p:nvPr/>
        </p:nvSpPr>
        <p:spPr>
          <a:xfrm>
            <a:off x="248725" y="6087600"/>
            <a:ext cx="4154700" cy="60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t>http://localhost:</a:t>
            </a:r>
            <a:r>
              <a:rPr lang="en-US" sz="2400" b="1"/>
              <a:t>8086</a:t>
            </a:r>
            <a:endParaRPr sz="2400" b="1"/>
          </a:p>
        </p:txBody>
      </p:sp>
      <p:sp>
        <p:nvSpPr>
          <p:cNvPr id="289" name="Google Shape;289;p29"/>
          <p:cNvSpPr txBox="1"/>
          <p:nvPr/>
        </p:nvSpPr>
        <p:spPr>
          <a:xfrm>
            <a:off x="4879150" y="6087600"/>
            <a:ext cx="73353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t>http://localhost:</a:t>
            </a:r>
            <a:r>
              <a:rPr lang="en-US" sz="2400" b="1"/>
              <a:t>3000</a:t>
            </a:r>
            <a:endParaRPr sz="2400" b="1"/>
          </a:p>
        </p:txBody>
      </p:sp>
      <p:pic>
        <p:nvPicPr>
          <p:cNvPr id="290" name="Google Shape;290;p29"/>
          <p:cNvPicPr preferRelativeResize="0"/>
          <p:nvPr/>
        </p:nvPicPr>
        <p:blipFill rotWithShape="1">
          <a:blip r:embed="rId6">
            <a:alphaModFix/>
          </a:blip>
          <a:srcRect r="33541"/>
          <a:stretch/>
        </p:blipFill>
        <p:spPr>
          <a:xfrm>
            <a:off x="4578450" y="1884150"/>
            <a:ext cx="4420376" cy="2485225"/>
          </a:xfrm>
          <a:prstGeom prst="rect">
            <a:avLst/>
          </a:prstGeom>
          <a:noFill/>
          <a:ln>
            <a:noFill/>
          </a:ln>
          <a:effectLst>
            <a:outerShdw blurRad="385763" dist="9525" algn="bl" rotWithShape="0">
              <a:srgbClr val="FFFF00"/>
            </a:outerShdw>
          </a:effectLst>
        </p:spPr>
      </p:pic>
      <p:sp>
        <p:nvSpPr>
          <p:cNvPr id="291" name="Google Shape;291;p29"/>
          <p:cNvSpPr txBox="1"/>
          <p:nvPr/>
        </p:nvSpPr>
        <p:spPr>
          <a:xfrm>
            <a:off x="4578450" y="2061000"/>
            <a:ext cx="4349700" cy="226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rgbClr val="FFFFFF"/>
                </a:solidFill>
                <a:latin typeface="Roboto Mono"/>
                <a:ea typeface="Roboto Mono"/>
                <a:cs typeface="Roboto Mono"/>
                <a:sym typeface="Roboto Mono"/>
              </a:rPr>
              <a:t>.\flink.bat run -d </a:t>
            </a:r>
            <a:endParaRPr sz="2400">
              <a:solidFill>
                <a:srgbClr val="FFFFFF"/>
              </a:solidFill>
              <a:latin typeface="Roboto Mono"/>
              <a:ea typeface="Roboto Mono"/>
              <a:cs typeface="Roboto Mono"/>
              <a:sym typeface="Roboto Mono"/>
            </a:endParaRPr>
          </a:p>
          <a:p>
            <a:pPr marL="0" lvl="0" indent="0" algn="l" rtl="0">
              <a:spcBef>
                <a:spcPts val="0"/>
              </a:spcBef>
              <a:spcAft>
                <a:spcPts val="0"/>
              </a:spcAft>
              <a:buNone/>
            </a:pPr>
            <a:r>
              <a:rPr lang="en-US" sz="2400">
                <a:solidFill>
                  <a:srgbClr val="FFFFFF"/>
                </a:solidFill>
                <a:latin typeface="Roboto Mono"/>
                <a:ea typeface="Roboto Mono"/>
                <a:cs typeface="Roboto Mono"/>
                <a:sym typeface="Roboto Mono"/>
              </a:rPr>
              <a:t>&lt;File Path&gt;.jar</a:t>
            </a:r>
            <a:endParaRPr sz="2400">
              <a:solidFill>
                <a:srgbClr val="FFFFFF"/>
              </a:solidFill>
              <a:latin typeface="Roboto Mono"/>
              <a:ea typeface="Roboto Mono"/>
              <a:cs typeface="Roboto Mono"/>
              <a:sym typeface="Roboto Mon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0"/>
          <p:cNvSpPr txBox="1">
            <a:spLocks noGrp="1"/>
          </p:cNvSpPr>
          <p:nvPr>
            <p:ph type="title"/>
          </p:nvPr>
        </p:nvSpPr>
        <p:spPr>
          <a:xfrm>
            <a:off x="539750" y="1336675"/>
            <a:ext cx="8061300" cy="381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Our Flink program generates a sine wave</a:t>
            </a:r>
            <a:endParaRPr/>
          </a:p>
        </p:txBody>
      </p:sp>
      <p:pic>
        <p:nvPicPr>
          <p:cNvPr id="299" name="Google Shape;299;p30"/>
          <p:cNvPicPr preferRelativeResize="0"/>
          <p:nvPr/>
        </p:nvPicPr>
        <p:blipFill>
          <a:blip r:embed="rId3">
            <a:alphaModFix/>
          </a:blip>
          <a:stretch>
            <a:fillRect/>
          </a:stretch>
        </p:blipFill>
        <p:spPr>
          <a:xfrm>
            <a:off x="152400" y="1870075"/>
            <a:ext cx="8839202" cy="444848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3"/>
        <p:cNvGrpSpPr/>
        <p:nvPr/>
      </p:nvGrpSpPr>
      <p:grpSpPr>
        <a:xfrm>
          <a:off x="0" y="0"/>
          <a:ext cx="0" cy="0"/>
          <a:chOff x="0" y="0"/>
          <a:chExt cx="0" cy="0"/>
        </a:xfrm>
      </p:grpSpPr>
      <p:sp>
        <p:nvSpPr>
          <p:cNvPr id="304" name="Google Shape;304;p31"/>
          <p:cNvSpPr/>
          <p:nvPr/>
        </p:nvSpPr>
        <p:spPr>
          <a:xfrm>
            <a:off x="7000225" y="6115325"/>
            <a:ext cx="1880400" cy="637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 name="Google Shape;305;p31"/>
          <p:cNvGrpSpPr/>
          <p:nvPr/>
        </p:nvGrpSpPr>
        <p:grpSpPr>
          <a:xfrm>
            <a:off x="258728" y="1758833"/>
            <a:ext cx="3550084" cy="453674"/>
            <a:chOff x="1572780" y="1673925"/>
            <a:chExt cx="2551814" cy="238224"/>
          </a:xfrm>
        </p:grpSpPr>
        <p:pic>
          <p:nvPicPr>
            <p:cNvPr id="306" name="Google Shape;306;p31"/>
            <p:cNvPicPr preferRelativeResize="0"/>
            <p:nvPr/>
          </p:nvPicPr>
          <p:blipFill rotWithShape="1">
            <a:blip r:embed="rId3">
              <a:alphaModFix amt="28000"/>
            </a:blip>
            <a:srcRect b="85998"/>
            <a:stretch/>
          </p:blipFill>
          <p:spPr>
            <a:xfrm>
              <a:off x="1572780" y="1673950"/>
              <a:ext cx="2551814" cy="238198"/>
            </a:xfrm>
            <a:prstGeom prst="rect">
              <a:avLst/>
            </a:prstGeom>
            <a:noFill/>
            <a:ln>
              <a:noFill/>
            </a:ln>
          </p:spPr>
        </p:pic>
        <p:sp>
          <p:nvSpPr>
            <p:cNvPr id="307" name="Google Shape;307;p31"/>
            <p:cNvSpPr/>
            <p:nvPr/>
          </p:nvSpPr>
          <p:spPr>
            <a:xfrm>
              <a:off x="1572780" y="1673925"/>
              <a:ext cx="2551800" cy="238200"/>
            </a:xfrm>
            <a:prstGeom prst="rect">
              <a:avLst/>
            </a:prstGeom>
            <a:solidFill>
              <a:srgbClr val="A61C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rPr>
                <a:t>Meilenstein 1</a:t>
              </a:r>
              <a:endParaRPr sz="1800" b="1">
                <a:solidFill>
                  <a:srgbClr val="FFFFFF"/>
                </a:solidFill>
              </a:endParaRPr>
            </a:p>
          </p:txBody>
        </p:sp>
      </p:grpSp>
      <p:grpSp>
        <p:nvGrpSpPr>
          <p:cNvPr id="308" name="Google Shape;308;p31"/>
          <p:cNvGrpSpPr/>
          <p:nvPr/>
        </p:nvGrpSpPr>
        <p:grpSpPr>
          <a:xfrm>
            <a:off x="4519126" y="1758825"/>
            <a:ext cx="4440310" cy="453728"/>
            <a:chOff x="1235833" y="1673922"/>
            <a:chExt cx="2888758" cy="238253"/>
          </a:xfrm>
        </p:grpSpPr>
        <p:pic>
          <p:nvPicPr>
            <p:cNvPr id="309" name="Google Shape;309;p31"/>
            <p:cNvPicPr preferRelativeResize="0"/>
            <p:nvPr/>
          </p:nvPicPr>
          <p:blipFill rotWithShape="1">
            <a:blip r:embed="rId3">
              <a:alphaModFix amt="28000"/>
            </a:blip>
            <a:srcRect b="85996"/>
            <a:stretch/>
          </p:blipFill>
          <p:spPr>
            <a:xfrm>
              <a:off x="1572777" y="1673950"/>
              <a:ext cx="2551814" cy="238224"/>
            </a:xfrm>
            <a:prstGeom prst="rect">
              <a:avLst/>
            </a:prstGeom>
            <a:noFill/>
            <a:ln>
              <a:noFill/>
            </a:ln>
          </p:spPr>
        </p:pic>
        <p:sp>
          <p:nvSpPr>
            <p:cNvPr id="310" name="Google Shape;310;p31"/>
            <p:cNvSpPr/>
            <p:nvPr/>
          </p:nvSpPr>
          <p:spPr>
            <a:xfrm>
              <a:off x="1235833" y="1673922"/>
              <a:ext cx="2888700" cy="238200"/>
            </a:xfrm>
            <a:prstGeom prst="rect">
              <a:avLst/>
            </a:prstGeom>
            <a:solidFill>
              <a:srgbClr val="A61C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rPr>
                <a:t>Meilenstein 2</a:t>
              </a:r>
              <a:endParaRPr sz="1800" b="1">
                <a:solidFill>
                  <a:srgbClr val="FFFFFF"/>
                </a:solidFill>
              </a:endParaRPr>
            </a:p>
          </p:txBody>
        </p:sp>
      </p:grpSp>
      <p:sp>
        <p:nvSpPr>
          <p:cNvPr id="311" name="Google Shape;311;p31"/>
          <p:cNvSpPr txBox="1"/>
          <p:nvPr/>
        </p:nvSpPr>
        <p:spPr>
          <a:xfrm>
            <a:off x="258875" y="2212500"/>
            <a:ext cx="3549900" cy="3570900"/>
          </a:xfrm>
          <a:prstGeom prst="rect">
            <a:avLst/>
          </a:prstGeom>
          <a:noFill/>
          <a:ln w="9525" cap="flat" cmpd="sng">
            <a:solidFill>
              <a:srgbClr val="CCCCCC"/>
            </a:solidFill>
            <a:prstDash val="solid"/>
            <a:round/>
            <a:headEnd type="none" w="sm" len="sm"/>
            <a:tailEnd type="none" w="sm" len="sm"/>
          </a:ln>
        </p:spPr>
        <p:txBody>
          <a:bodyPr spcFirstLastPara="1" wrap="square" lIns="0" tIns="91425" rIns="0" bIns="91425" anchor="t" anchorCtr="0">
            <a:noAutofit/>
          </a:bodyPr>
          <a:lstStyle/>
          <a:p>
            <a:pPr marL="0" lvl="0" indent="0" algn="l" rtl="0">
              <a:spcBef>
                <a:spcPts val="0"/>
              </a:spcBef>
              <a:spcAft>
                <a:spcPts val="0"/>
              </a:spcAft>
              <a:buNone/>
            </a:pPr>
            <a:endParaRPr sz="1800"/>
          </a:p>
          <a:p>
            <a:pPr marL="457200" lvl="0" indent="-342900" algn="l" rtl="0">
              <a:spcBef>
                <a:spcPts val="0"/>
              </a:spcBef>
              <a:spcAft>
                <a:spcPts val="0"/>
              </a:spcAft>
              <a:buSzPts val="1800"/>
              <a:buChar char="●"/>
            </a:pPr>
            <a:r>
              <a:rPr lang="en-US" sz="1800"/>
              <a:t>Grundkonzepte verstehen</a:t>
            </a:r>
            <a:endParaRPr sz="1800"/>
          </a:p>
          <a:p>
            <a:pPr marL="914400" lvl="0" indent="0" algn="l" rtl="0">
              <a:spcBef>
                <a:spcPts val="0"/>
              </a:spcBef>
              <a:spcAft>
                <a:spcPts val="0"/>
              </a:spcAft>
              <a:buNone/>
            </a:pPr>
            <a:endParaRPr sz="1800"/>
          </a:p>
          <a:p>
            <a:pPr marL="457200" lvl="0" indent="-342900" algn="l" rtl="0">
              <a:spcBef>
                <a:spcPts val="0"/>
              </a:spcBef>
              <a:spcAft>
                <a:spcPts val="0"/>
              </a:spcAft>
              <a:buSzPts val="1800"/>
              <a:buChar char="●"/>
            </a:pPr>
            <a:r>
              <a:rPr lang="en-US" sz="1800"/>
              <a:t>Aufgabenstellung verstehen</a:t>
            </a:r>
            <a:endParaRPr sz="1800"/>
          </a:p>
          <a:p>
            <a:pPr marL="914400" lvl="0" indent="0" algn="l" rtl="0">
              <a:spcBef>
                <a:spcPts val="0"/>
              </a:spcBef>
              <a:spcAft>
                <a:spcPts val="0"/>
              </a:spcAft>
              <a:buNone/>
            </a:pPr>
            <a:endParaRPr sz="1800"/>
          </a:p>
          <a:p>
            <a:pPr marL="457200" lvl="0" indent="-342900" algn="l" rtl="0">
              <a:spcBef>
                <a:spcPts val="0"/>
              </a:spcBef>
              <a:spcAft>
                <a:spcPts val="0"/>
              </a:spcAft>
              <a:buSzPts val="1800"/>
              <a:buChar char="●"/>
            </a:pPr>
            <a:r>
              <a:rPr lang="en-US" sz="1800"/>
              <a:t>Zielsetzung und Leitfaden </a:t>
            </a:r>
            <a:endParaRPr sz="1800"/>
          </a:p>
          <a:p>
            <a:pPr marL="914400" lvl="0" indent="0" algn="l" rtl="0">
              <a:spcBef>
                <a:spcPts val="0"/>
              </a:spcBef>
              <a:spcAft>
                <a:spcPts val="0"/>
              </a:spcAft>
              <a:buNone/>
            </a:pPr>
            <a:endParaRPr sz="1800"/>
          </a:p>
          <a:p>
            <a:pPr marL="457200" lvl="0" indent="-342900" algn="l" rtl="0">
              <a:spcBef>
                <a:spcPts val="0"/>
              </a:spcBef>
              <a:spcAft>
                <a:spcPts val="0"/>
              </a:spcAft>
              <a:buSzPts val="1800"/>
              <a:buChar char="●"/>
            </a:pPr>
            <a:r>
              <a:rPr lang="en-US" sz="1800"/>
              <a:t>Technische Installationen</a:t>
            </a:r>
            <a:endParaRPr sz="1800"/>
          </a:p>
          <a:p>
            <a:pPr marL="914400" lvl="0" indent="0" algn="l" rtl="0">
              <a:spcBef>
                <a:spcPts val="0"/>
              </a:spcBef>
              <a:spcAft>
                <a:spcPts val="0"/>
              </a:spcAft>
              <a:buNone/>
            </a:pPr>
            <a:endParaRPr sz="1800"/>
          </a:p>
          <a:p>
            <a:pPr marL="457200" lvl="0" indent="-342900" algn="l" rtl="0">
              <a:spcBef>
                <a:spcPts val="0"/>
              </a:spcBef>
              <a:spcAft>
                <a:spcPts val="0"/>
              </a:spcAft>
              <a:buSzPts val="1800"/>
              <a:buChar char="●"/>
            </a:pPr>
            <a:r>
              <a:rPr lang="en-US" sz="1800"/>
              <a:t>Projektmanagement </a:t>
            </a:r>
            <a:endParaRPr sz="1800"/>
          </a:p>
          <a:p>
            <a:pPr marL="914400" lvl="0" indent="0" algn="l" rtl="0">
              <a:spcBef>
                <a:spcPts val="0"/>
              </a:spcBef>
              <a:spcAft>
                <a:spcPts val="0"/>
              </a:spcAft>
              <a:buNone/>
            </a:pPr>
            <a:endParaRPr sz="1800"/>
          </a:p>
          <a:p>
            <a:pPr marL="457200" lvl="0" indent="-342900" algn="l" rtl="0">
              <a:spcBef>
                <a:spcPts val="0"/>
              </a:spcBef>
              <a:spcAft>
                <a:spcPts val="0"/>
              </a:spcAft>
              <a:buSzPts val="1800"/>
              <a:buChar char="●"/>
            </a:pPr>
            <a:r>
              <a:rPr lang="en-US" sz="1800"/>
              <a:t>Erste Beispiele ausführen</a:t>
            </a:r>
            <a:endParaRPr sz="1800"/>
          </a:p>
        </p:txBody>
      </p:sp>
      <p:sp>
        <p:nvSpPr>
          <p:cNvPr id="312" name="Google Shape;312;p31"/>
          <p:cNvSpPr txBox="1"/>
          <p:nvPr/>
        </p:nvSpPr>
        <p:spPr>
          <a:xfrm>
            <a:off x="4519325" y="2212550"/>
            <a:ext cx="4440300" cy="3570900"/>
          </a:xfrm>
          <a:prstGeom prst="rect">
            <a:avLst/>
          </a:prstGeom>
          <a:noFill/>
          <a:ln w="9525" cap="flat" cmpd="sng">
            <a:solidFill>
              <a:srgbClr val="CCCCCC"/>
            </a:solidFill>
            <a:prstDash val="solid"/>
            <a:round/>
            <a:headEnd type="none" w="sm" len="sm"/>
            <a:tailEnd type="none" w="sm" len="sm"/>
          </a:ln>
        </p:spPr>
        <p:txBody>
          <a:bodyPr spcFirstLastPara="1" wrap="square" lIns="0" tIns="91425" rIns="91425" bIns="91425" anchor="t" anchorCtr="0">
            <a:noAutofit/>
          </a:bodyPr>
          <a:lstStyle/>
          <a:p>
            <a:pPr marL="457200" lvl="0" indent="0" algn="l" rtl="0">
              <a:spcBef>
                <a:spcPts val="0"/>
              </a:spcBef>
              <a:spcAft>
                <a:spcPts val="0"/>
              </a:spcAft>
              <a:buNone/>
            </a:pPr>
            <a:endParaRPr sz="1800">
              <a:solidFill>
                <a:schemeClr val="dk1"/>
              </a:solidFill>
            </a:endParaRPr>
          </a:p>
        </p:txBody>
      </p:sp>
      <p:sp>
        <p:nvSpPr>
          <p:cNvPr id="313" name="Google Shape;313;p31"/>
          <p:cNvSpPr/>
          <p:nvPr/>
        </p:nvSpPr>
        <p:spPr>
          <a:xfrm rot="5400000">
            <a:off x="3057075" y="4133363"/>
            <a:ext cx="2289000" cy="1383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7"/>
        <p:cNvGrpSpPr/>
        <p:nvPr/>
      </p:nvGrpSpPr>
      <p:grpSpPr>
        <a:xfrm>
          <a:off x="0" y="0"/>
          <a:ext cx="0" cy="0"/>
          <a:chOff x="0" y="0"/>
          <a:chExt cx="0" cy="0"/>
        </a:xfrm>
      </p:grpSpPr>
      <p:sp>
        <p:nvSpPr>
          <p:cNvPr id="318" name="Google Shape;318;p32"/>
          <p:cNvSpPr/>
          <p:nvPr/>
        </p:nvSpPr>
        <p:spPr>
          <a:xfrm>
            <a:off x="7000225" y="6115325"/>
            <a:ext cx="1880400" cy="637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32"/>
          <p:cNvGrpSpPr/>
          <p:nvPr/>
        </p:nvGrpSpPr>
        <p:grpSpPr>
          <a:xfrm>
            <a:off x="258728" y="1758833"/>
            <a:ext cx="3550084" cy="453674"/>
            <a:chOff x="1572780" y="1673925"/>
            <a:chExt cx="2551814" cy="238224"/>
          </a:xfrm>
        </p:grpSpPr>
        <p:pic>
          <p:nvPicPr>
            <p:cNvPr id="320" name="Google Shape;320;p32"/>
            <p:cNvPicPr preferRelativeResize="0"/>
            <p:nvPr/>
          </p:nvPicPr>
          <p:blipFill rotWithShape="1">
            <a:blip r:embed="rId3">
              <a:alphaModFix amt="28000"/>
            </a:blip>
            <a:srcRect b="85998"/>
            <a:stretch/>
          </p:blipFill>
          <p:spPr>
            <a:xfrm>
              <a:off x="1572780" y="1673950"/>
              <a:ext cx="2551814" cy="238198"/>
            </a:xfrm>
            <a:prstGeom prst="rect">
              <a:avLst/>
            </a:prstGeom>
            <a:noFill/>
            <a:ln>
              <a:noFill/>
            </a:ln>
          </p:spPr>
        </p:pic>
        <p:sp>
          <p:nvSpPr>
            <p:cNvPr id="321" name="Google Shape;321;p32"/>
            <p:cNvSpPr/>
            <p:nvPr/>
          </p:nvSpPr>
          <p:spPr>
            <a:xfrm>
              <a:off x="1572780" y="1673925"/>
              <a:ext cx="2551800" cy="238200"/>
            </a:xfrm>
            <a:prstGeom prst="rect">
              <a:avLst/>
            </a:prstGeom>
            <a:solidFill>
              <a:srgbClr val="A61C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rPr>
                <a:t>Meilenstein 1</a:t>
              </a:r>
              <a:endParaRPr sz="1800" b="1">
                <a:solidFill>
                  <a:srgbClr val="FFFFFF"/>
                </a:solidFill>
              </a:endParaRPr>
            </a:p>
          </p:txBody>
        </p:sp>
      </p:grpSp>
      <p:grpSp>
        <p:nvGrpSpPr>
          <p:cNvPr id="322" name="Google Shape;322;p32"/>
          <p:cNvGrpSpPr/>
          <p:nvPr/>
        </p:nvGrpSpPr>
        <p:grpSpPr>
          <a:xfrm>
            <a:off x="4519126" y="1758825"/>
            <a:ext cx="4440310" cy="453728"/>
            <a:chOff x="1235833" y="1673922"/>
            <a:chExt cx="2888758" cy="238253"/>
          </a:xfrm>
        </p:grpSpPr>
        <p:pic>
          <p:nvPicPr>
            <p:cNvPr id="323" name="Google Shape;323;p32"/>
            <p:cNvPicPr preferRelativeResize="0"/>
            <p:nvPr/>
          </p:nvPicPr>
          <p:blipFill rotWithShape="1">
            <a:blip r:embed="rId3">
              <a:alphaModFix amt="28000"/>
            </a:blip>
            <a:srcRect b="85996"/>
            <a:stretch/>
          </p:blipFill>
          <p:spPr>
            <a:xfrm>
              <a:off x="1572777" y="1673950"/>
              <a:ext cx="2551814" cy="238224"/>
            </a:xfrm>
            <a:prstGeom prst="rect">
              <a:avLst/>
            </a:prstGeom>
            <a:noFill/>
            <a:ln>
              <a:noFill/>
            </a:ln>
          </p:spPr>
        </p:pic>
        <p:sp>
          <p:nvSpPr>
            <p:cNvPr id="324" name="Google Shape;324;p32"/>
            <p:cNvSpPr/>
            <p:nvPr/>
          </p:nvSpPr>
          <p:spPr>
            <a:xfrm>
              <a:off x="1235833" y="1673922"/>
              <a:ext cx="2888700" cy="238200"/>
            </a:xfrm>
            <a:prstGeom prst="rect">
              <a:avLst/>
            </a:prstGeom>
            <a:solidFill>
              <a:srgbClr val="A61C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rPr>
                <a:t>Meilenstein 2</a:t>
              </a:r>
              <a:endParaRPr sz="1800" b="1">
                <a:solidFill>
                  <a:srgbClr val="FFFFFF"/>
                </a:solidFill>
              </a:endParaRPr>
            </a:p>
          </p:txBody>
        </p:sp>
      </p:grpSp>
      <p:sp>
        <p:nvSpPr>
          <p:cNvPr id="325" name="Google Shape;325;p32"/>
          <p:cNvSpPr txBox="1"/>
          <p:nvPr/>
        </p:nvSpPr>
        <p:spPr>
          <a:xfrm>
            <a:off x="4519325" y="2212550"/>
            <a:ext cx="4440300" cy="3570900"/>
          </a:xfrm>
          <a:prstGeom prst="rect">
            <a:avLst/>
          </a:prstGeom>
          <a:noFill/>
          <a:ln w="9525" cap="flat" cmpd="sng">
            <a:solidFill>
              <a:srgbClr val="CCCCCC"/>
            </a:solidFill>
            <a:prstDash val="solid"/>
            <a:round/>
            <a:headEnd type="none" w="sm" len="sm"/>
            <a:tailEnd type="none" w="sm" len="sm"/>
          </a:ln>
        </p:spPr>
        <p:txBody>
          <a:bodyPr spcFirstLastPara="1" wrap="square" lIns="0" tIns="91425" rIns="91425" bIns="91425" anchor="t" anchorCtr="0">
            <a:noAutofit/>
          </a:bodyPr>
          <a:lstStyle/>
          <a:p>
            <a:pPr marL="457200" lvl="0" indent="0" algn="l" rtl="0">
              <a:spcBef>
                <a:spcPts val="0"/>
              </a:spcBef>
              <a:spcAft>
                <a:spcPts val="0"/>
              </a:spcAft>
              <a:buNone/>
            </a:pP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Repository anlegen </a:t>
            </a:r>
            <a:endParaRPr sz="1800">
              <a:solidFill>
                <a:schemeClr val="dk1"/>
              </a:solidFill>
            </a:endParaRPr>
          </a:p>
          <a:p>
            <a:pPr marL="457200" lvl="0" indent="0" algn="l" rtl="0">
              <a:spcBef>
                <a:spcPts val="0"/>
              </a:spcBef>
              <a:spcAft>
                <a:spcPts val="0"/>
              </a:spcAft>
              <a:buNone/>
            </a:pP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Konzept von Windowing</a:t>
            </a:r>
            <a:endParaRPr sz="1800">
              <a:solidFill>
                <a:schemeClr val="dk1"/>
              </a:solidFill>
            </a:endParaRPr>
          </a:p>
          <a:p>
            <a:pPr marL="457200" lvl="0" indent="0" algn="l" rtl="0">
              <a:spcBef>
                <a:spcPts val="0"/>
              </a:spcBef>
              <a:spcAft>
                <a:spcPts val="0"/>
              </a:spcAft>
              <a:buNone/>
            </a:pP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Konzept von Checkpointing</a:t>
            </a:r>
            <a:endParaRPr sz="1800">
              <a:solidFill>
                <a:schemeClr val="dk1"/>
              </a:solidFill>
            </a:endParaRPr>
          </a:p>
          <a:p>
            <a:pPr marL="457200" lvl="0" indent="0" algn="l" rtl="0">
              <a:spcBef>
                <a:spcPts val="0"/>
              </a:spcBef>
              <a:spcAft>
                <a:spcPts val="0"/>
              </a:spcAft>
              <a:buNone/>
            </a:pP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Konzept von Stateful </a:t>
            </a:r>
            <a:endParaRPr sz="1800">
              <a:solidFill>
                <a:schemeClr val="dk1"/>
              </a:solidFill>
            </a:endParaRPr>
          </a:p>
          <a:p>
            <a:pPr marL="457200" lvl="0" indent="0" algn="l" rtl="0">
              <a:spcBef>
                <a:spcPts val="0"/>
              </a:spcBef>
              <a:spcAft>
                <a:spcPts val="0"/>
              </a:spcAft>
              <a:buNone/>
            </a:pP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Stream Audio Processing</a:t>
            </a:r>
            <a:endParaRPr sz="1800">
              <a:solidFill>
                <a:schemeClr val="dk1"/>
              </a:solidFill>
            </a:endParaRPr>
          </a:p>
          <a:p>
            <a:pPr marL="457200" lvl="0" indent="0" algn="l" rtl="0">
              <a:spcBef>
                <a:spcPts val="0"/>
              </a:spcBef>
              <a:spcAft>
                <a:spcPts val="0"/>
              </a:spcAft>
              <a:buNone/>
            </a:pP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rgbClr val="222222"/>
                </a:solidFill>
                <a:highlight>
                  <a:srgbClr val="FFFFFF"/>
                </a:highlight>
              </a:rPr>
              <a:t>Linear predictive coding (LPC) </a:t>
            </a:r>
            <a:endParaRPr sz="1800">
              <a:solidFill>
                <a:schemeClr val="dk1"/>
              </a:solidFill>
            </a:endParaRPr>
          </a:p>
          <a:p>
            <a:pPr marL="45720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p:txBody>
      </p:sp>
      <p:sp>
        <p:nvSpPr>
          <p:cNvPr id="326" name="Google Shape;326;p32"/>
          <p:cNvSpPr/>
          <p:nvPr/>
        </p:nvSpPr>
        <p:spPr>
          <a:xfrm rot="5400000">
            <a:off x="3057075" y="4133363"/>
            <a:ext cx="2289000" cy="1383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2"/>
          <p:cNvSpPr txBox="1"/>
          <p:nvPr/>
        </p:nvSpPr>
        <p:spPr>
          <a:xfrm>
            <a:off x="258875" y="2212500"/>
            <a:ext cx="3549900" cy="3570900"/>
          </a:xfrm>
          <a:prstGeom prst="rect">
            <a:avLst/>
          </a:prstGeom>
          <a:noFill/>
          <a:ln w="9525" cap="flat" cmpd="sng">
            <a:solidFill>
              <a:srgbClr val="CCCCCC"/>
            </a:solidFill>
            <a:prstDash val="solid"/>
            <a:round/>
            <a:headEnd type="none" w="sm" len="sm"/>
            <a:tailEnd type="none" w="sm" len="sm"/>
          </a:ln>
        </p:spPr>
        <p:txBody>
          <a:bodyPr spcFirstLastPara="1" wrap="square" lIns="0" tIns="91425" rIns="0" bIns="91425" anchor="t" anchorCtr="0">
            <a:noAutofit/>
          </a:bodyPr>
          <a:lstStyle/>
          <a:p>
            <a:pPr marL="0" lvl="0" indent="0" algn="l" rtl="0">
              <a:spcBef>
                <a:spcPts val="0"/>
              </a:spcBef>
              <a:spcAft>
                <a:spcPts val="0"/>
              </a:spcAft>
              <a:buNone/>
            </a:pPr>
            <a:endParaRPr sz="1800">
              <a:solidFill>
                <a:srgbClr val="999999"/>
              </a:solidFill>
            </a:endParaRPr>
          </a:p>
          <a:p>
            <a:pPr marL="457200" lvl="0" indent="-342900" algn="l" rtl="0">
              <a:spcBef>
                <a:spcPts val="0"/>
              </a:spcBef>
              <a:spcAft>
                <a:spcPts val="0"/>
              </a:spcAft>
              <a:buClr>
                <a:srgbClr val="B7B7B7"/>
              </a:buClr>
              <a:buSzPts val="1800"/>
              <a:buChar char="●"/>
            </a:pPr>
            <a:r>
              <a:rPr lang="en-US" sz="1800">
                <a:solidFill>
                  <a:srgbClr val="B7B7B7"/>
                </a:solidFill>
              </a:rPr>
              <a:t>Grundkonzepte verstehen</a:t>
            </a:r>
            <a:endParaRPr sz="1800">
              <a:solidFill>
                <a:srgbClr val="B7B7B7"/>
              </a:solidFill>
            </a:endParaRPr>
          </a:p>
          <a:p>
            <a:pPr marL="914400" lvl="0" indent="0" algn="l" rtl="0">
              <a:spcBef>
                <a:spcPts val="0"/>
              </a:spcBef>
              <a:spcAft>
                <a:spcPts val="0"/>
              </a:spcAft>
              <a:buNone/>
            </a:pPr>
            <a:endParaRPr sz="1800">
              <a:solidFill>
                <a:srgbClr val="B7B7B7"/>
              </a:solidFill>
            </a:endParaRPr>
          </a:p>
          <a:p>
            <a:pPr marL="457200" lvl="0" indent="-342900" algn="l" rtl="0">
              <a:spcBef>
                <a:spcPts val="0"/>
              </a:spcBef>
              <a:spcAft>
                <a:spcPts val="0"/>
              </a:spcAft>
              <a:buClr>
                <a:srgbClr val="B7B7B7"/>
              </a:buClr>
              <a:buSzPts val="1800"/>
              <a:buChar char="●"/>
            </a:pPr>
            <a:r>
              <a:rPr lang="en-US" sz="1800">
                <a:solidFill>
                  <a:srgbClr val="B7B7B7"/>
                </a:solidFill>
              </a:rPr>
              <a:t>Aufgabenstellung verstehen</a:t>
            </a:r>
            <a:endParaRPr sz="1800">
              <a:solidFill>
                <a:srgbClr val="B7B7B7"/>
              </a:solidFill>
            </a:endParaRPr>
          </a:p>
          <a:p>
            <a:pPr marL="914400" lvl="0" indent="0" algn="l" rtl="0">
              <a:spcBef>
                <a:spcPts val="0"/>
              </a:spcBef>
              <a:spcAft>
                <a:spcPts val="0"/>
              </a:spcAft>
              <a:buNone/>
            </a:pPr>
            <a:endParaRPr sz="1800">
              <a:solidFill>
                <a:srgbClr val="B7B7B7"/>
              </a:solidFill>
            </a:endParaRPr>
          </a:p>
          <a:p>
            <a:pPr marL="457200" lvl="0" indent="-342900" algn="l" rtl="0">
              <a:spcBef>
                <a:spcPts val="0"/>
              </a:spcBef>
              <a:spcAft>
                <a:spcPts val="0"/>
              </a:spcAft>
              <a:buClr>
                <a:srgbClr val="B7B7B7"/>
              </a:buClr>
              <a:buSzPts val="1800"/>
              <a:buChar char="●"/>
            </a:pPr>
            <a:r>
              <a:rPr lang="en-US" sz="1800">
                <a:solidFill>
                  <a:srgbClr val="B7B7B7"/>
                </a:solidFill>
              </a:rPr>
              <a:t>Zielsetzung und Leitfaden </a:t>
            </a:r>
            <a:endParaRPr sz="1800">
              <a:solidFill>
                <a:srgbClr val="B7B7B7"/>
              </a:solidFill>
            </a:endParaRPr>
          </a:p>
          <a:p>
            <a:pPr marL="914400" lvl="0" indent="0" algn="l" rtl="0">
              <a:spcBef>
                <a:spcPts val="0"/>
              </a:spcBef>
              <a:spcAft>
                <a:spcPts val="0"/>
              </a:spcAft>
              <a:buNone/>
            </a:pPr>
            <a:endParaRPr sz="1800">
              <a:solidFill>
                <a:srgbClr val="B7B7B7"/>
              </a:solidFill>
            </a:endParaRPr>
          </a:p>
          <a:p>
            <a:pPr marL="457200" lvl="0" indent="-342900" algn="l" rtl="0">
              <a:spcBef>
                <a:spcPts val="0"/>
              </a:spcBef>
              <a:spcAft>
                <a:spcPts val="0"/>
              </a:spcAft>
              <a:buClr>
                <a:srgbClr val="B7B7B7"/>
              </a:buClr>
              <a:buSzPts val="1800"/>
              <a:buChar char="●"/>
            </a:pPr>
            <a:r>
              <a:rPr lang="en-US" sz="1800">
                <a:solidFill>
                  <a:srgbClr val="B7B7B7"/>
                </a:solidFill>
              </a:rPr>
              <a:t>Technische Installationen</a:t>
            </a:r>
            <a:endParaRPr sz="1800">
              <a:solidFill>
                <a:srgbClr val="B7B7B7"/>
              </a:solidFill>
            </a:endParaRPr>
          </a:p>
          <a:p>
            <a:pPr marL="914400" lvl="0" indent="0" algn="l" rtl="0">
              <a:spcBef>
                <a:spcPts val="0"/>
              </a:spcBef>
              <a:spcAft>
                <a:spcPts val="0"/>
              </a:spcAft>
              <a:buNone/>
            </a:pPr>
            <a:endParaRPr sz="1800">
              <a:solidFill>
                <a:srgbClr val="B7B7B7"/>
              </a:solidFill>
            </a:endParaRPr>
          </a:p>
          <a:p>
            <a:pPr marL="457200" lvl="0" indent="-342900" algn="l" rtl="0">
              <a:spcBef>
                <a:spcPts val="0"/>
              </a:spcBef>
              <a:spcAft>
                <a:spcPts val="0"/>
              </a:spcAft>
              <a:buClr>
                <a:srgbClr val="B7B7B7"/>
              </a:buClr>
              <a:buSzPts val="1800"/>
              <a:buChar char="●"/>
            </a:pPr>
            <a:r>
              <a:rPr lang="en-US" sz="1800">
                <a:solidFill>
                  <a:srgbClr val="B7B7B7"/>
                </a:solidFill>
              </a:rPr>
              <a:t>Projektmanagement </a:t>
            </a:r>
            <a:endParaRPr sz="1800">
              <a:solidFill>
                <a:srgbClr val="B7B7B7"/>
              </a:solidFill>
            </a:endParaRPr>
          </a:p>
          <a:p>
            <a:pPr marL="914400" lvl="0" indent="0" algn="l" rtl="0">
              <a:spcBef>
                <a:spcPts val="0"/>
              </a:spcBef>
              <a:spcAft>
                <a:spcPts val="0"/>
              </a:spcAft>
              <a:buNone/>
            </a:pPr>
            <a:endParaRPr sz="1800">
              <a:solidFill>
                <a:srgbClr val="B7B7B7"/>
              </a:solidFill>
            </a:endParaRPr>
          </a:p>
          <a:p>
            <a:pPr marL="457200" lvl="0" indent="-342900" algn="l" rtl="0">
              <a:spcBef>
                <a:spcPts val="0"/>
              </a:spcBef>
              <a:spcAft>
                <a:spcPts val="0"/>
              </a:spcAft>
              <a:buClr>
                <a:srgbClr val="B7B7B7"/>
              </a:buClr>
              <a:buSzPts val="1800"/>
              <a:buChar char="●"/>
            </a:pPr>
            <a:r>
              <a:rPr lang="en-US" sz="1800">
                <a:solidFill>
                  <a:srgbClr val="B7B7B7"/>
                </a:solidFill>
              </a:rPr>
              <a:t>Erste Beispiele ausführen</a:t>
            </a:r>
            <a:endParaRPr sz="1800">
              <a:solidFill>
                <a:srgbClr val="B7B7B7"/>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6"/>
          <p:cNvSpPr txBox="1">
            <a:spLocks noGrp="1"/>
          </p:cNvSpPr>
          <p:nvPr>
            <p:ph type="title"/>
          </p:nvPr>
        </p:nvSpPr>
        <p:spPr>
          <a:xfrm>
            <a:off x="539750" y="1336675"/>
            <a:ext cx="8061300" cy="381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Scrum</a:t>
            </a:r>
            <a:endParaRPr/>
          </a:p>
        </p:txBody>
      </p:sp>
      <p:sp>
        <p:nvSpPr>
          <p:cNvPr id="54" name="Google Shape;54;p6"/>
          <p:cNvSpPr txBox="1"/>
          <p:nvPr/>
        </p:nvSpPr>
        <p:spPr>
          <a:xfrm>
            <a:off x="331925" y="1809900"/>
            <a:ext cx="8676600" cy="541200"/>
          </a:xfrm>
          <a:prstGeom prst="rect">
            <a:avLst/>
          </a:prstGeom>
          <a:solidFill>
            <a:srgbClr val="CC0000"/>
          </a:solidFill>
          <a:ln w="9525" cap="flat" cmpd="sng">
            <a:solidFill>
              <a:srgbClr val="CC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solidFill>
                  <a:srgbClr val="FFFFFF"/>
                </a:solidFill>
              </a:rPr>
              <a:t>Brot und Butter</a:t>
            </a:r>
            <a:endParaRPr sz="1800">
              <a:solidFill>
                <a:srgbClr val="FFFFFF"/>
              </a:solidFill>
            </a:endParaRPr>
          </a:p>
        </p:txBody>
      </p:sp>
      <p:sp>
        <p:nvSpPr>
          <p:cNvPr id="55" name="Google Shape;55;p6"/>
          <p:cNvSpPr txBox="1"/>
          <p:nvPr/>
        </p:nvSpPr>
        <p:spPr>
          <a:xfrm>
            <a:off x="331925" y="2350850"/>
            <a:ext cx="8676600" cy="18117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US" sz="1800">
                <a:solidFill>
                  <a:schemeClr val="dk1"/>
                </a:solidFill>
              </a:rPr>
              <a:t>Wöchentliche Sprints</a:t>
            </a: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Kurze Sprintdauer kompensiert Ausfall von details </a:t>
            </a: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Review, Retro (nach Bedarf) und Sprintwechsel</a:t>
            </a: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Zusammenarbeit zwischen den Reviews remote oder </a:t>
            </a:r>
            <a:endParaRPr sz="1800">
              <a:solidFill>
                <a:schemeClr val="dk1"/>
              </a:solidFill>
            </a:endParaRPr>
          </a:p>
          <a:p>
            <a:pPr marL="457200" lvl="0" indent="0" algn="l" rtl="0">
              <a:spcBef>
                <a:spcPts val="0"/>
              </a:spcBef>
              <a:spcAft>
                <a:spcPts val="0"/>
              </a:spcAft>
              <a:buNone/>
            </a:pPr>
            <a:r>
              <a:rPr lang="en-US" sz="1800">
                <a:solidFill>
                  <a:schemeClr val="dk1"/>
                </a:solidFill>
              </a:rPr>
              <a:t>in einem separaten Gruppentreffen</a:t>
            </a:r>
            <a:endParaRPr sz="1800">
              <a:solidFill>
                <a:schemeClr val="dk1"/>
              </a:solidFill>
            </a:endParaRPr>
          </a:p>
        </p:txBody>
      </p:sp>
      <p:pic>
        <p:nvPicPr>
          <p:cNvPr id="56" name="Google Shape;56;p6"/>
          <p:cNvPicPr preferRelativeResize="0"/>
          <p:nvPr/>
        </p:nvPicPr>
        <p:blipFill>
          <a:blip r:embed="rId3">
            <a:alphaModFix/>
          </a:blip>
          <a:stretch>
            <a:fillRect/>
          </a:stretch>
        </p:blipFill>
        <p:spPr>
          <a:xfrm>
            <a:off x="2646525" y="4770157"/>
            <a:ext cx="3495000" cy="1811569"/>
          </a:xfrm>
          <a:prstGeom prst="rect">
            <a:avLst/>
          </a:prstGeom>
          <a:noFill/>
          <a:ln>
            <a:noFill/>
          </a:ln>
        </p:spPr>
      </p:pic>
      <p:pic>
        <p:nvPicPr>
          <p:cNvPr id="57" name="Google Shape;57;p6"/>
          <p:cNvPicPr preferRelativeResize="0"/>
          <p:nvPr/>
        </p:nvPicPr>
        <p:blipFill>
          <a:blip r:embed="rId4">
            <a:alphaModFix/>
          </a:blip>
          <a:stretch>
            <a:fillRect/>
          </a:stretch>
        </p:blipFill>
        <p:spPr>
          <a:xfrm>
            <a:off x="7604763" y="5762888"/>
            <a:ext cx="541075" cy="541075"/>
          </a:xfrm>
          <a:prstGeom prst="rect">
            <a:avLst/>
          </a:prstGeom>
          <a:noFill/>
          <a:ln>
            <a:noFill/>
          </a:ln>
        </p:spPr>
      </p:pic>
      <p:pic>
        <p:nvPicPr>
          <p:cNvPr id="58" name="Google Shape;58;p6"/>
          <p:cNvPicPr preferRelativeResize="0"/>
          <p:nvPr/>
        </p:nvPicPr>
        <p:blipFill>
          <a:blip r:embed="rId5">
            <a:alphaModFix/>
          </a:blip>
          <a:stretch>
            <a:fillRect/>
          </a:stretch>
        </p:blipFill>
        <p:spPr>
          <a:xfrm>
            <a:off x="6381900" y="5783604"/>
            <a:ext cx="1098174" cy="499668"/>
          </a:xfrm>
          <a:prstGeom prst="rect">
            <a:avLst/>
          </a:prstGeom>
          <a:noFill/>
          <a:ln>
            <a:noFill/>
          </a:ln>
        </p:spPr>
      </p:pic>
      <p:pic>
        <p:nvPicPr>
          <p:cNvPr id="59" name="Google Shape;59;p6"/>
          <p:cNvPicPr preferRelativeResize="0"/>
          <p:nvPr/>
        </p:nvPicPr>
        <p:blipFill>
          <a:blip r:embed="rId6">
            <a:alphaModFix/>
          </a:blip>
          <a:stretch>
            <a:fillRect/>
          </a:stretch>
        </p:blipFill>
        <p:spPr>
          <a:xfrm>
            <a:off x="8422917" y="5762902"/>
            <a:ext cx="585600" cy="54107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1"/>
        <p:cNvGrpSpPr/>
        <p:nvPr/>
      </p:nvGrpSpPr>
      <p:grpSpPr>
        <a:xfrm>
          <a:off x="0" y="0"/>
          <a:ext cx="0" cy="0"/>
          <a:chOff x="0" y="0"/>
          <a:chExt cx="0" cy="0"/>
        </a:xfrm>
      </p:grpSpPr>
      <p:sp>
        <p:nvSpPr>
          <p:cNvPr id="332" name="Google Shape;332;p33"/>
          <p:cNvSpPr txBox="1">
            <a:spLocks noGrp="1"/>
          </p:cNvSpPr>
          <p:nvPr>
            <p:ph type="ctrTitle"/>
          </p:nvPr>
        </p:nvSpPr>
        <p:spPr>
          <a:xfrm>
            <a:off x="539750" y="5367337"/>
            <a:ext cx="8061300" cy="381000"/>
          </a:xfrm>
          <a:prstGeom prst="rect">
            <a:avLst/>
          </a:prstGeom>
          <a:noFill/>
          <a:ln>
            <a:noFill/>
          </a:ln>
        </p:spPr>
        <p:txBody>
          <a:bodyPr spcFirstLastPara="1" wrap="square" lIns="0" tIns="0" rIns="0" bIns="0" anchor="b" anchorCtr="0">
            <a:noAutofit/>
          </a:bodyPr>
          <a:lstStyle/>
          <a:p>
            <a:pPr marL="0" lvl="0" indent="0" algn="l" rtl="0">
              <a:lnSpc>
                <a:spcPct val="125000"/>
              </a:lnSpc>
              <a:spcBef>
                <a:spcPts val="0"/>
              </a:spcBef>
              <a:spcAft>
                <a:spcPts val="0"/>
              </a:spcAft>
              <a:buClr>
                <a:schemeClr val="dk2"/>
              </a:buClr>
              <a:buSzPts val="2400"/>
              <a:buFont typeface="Arial"/>
              <a:buNone/>
            </a:pPr>
            <a:r>
              <a:rPr lang="en-US"/>
              <a:t>Danke für Eure Aufmerksamkeit!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4"/>
          <p:cNvSpPr txBox="1">
            <a:spLocks noGrp="1"/>
          </p:cNvSpPr>
          <p:nvPr>
            <p:ph type="title"/>
          </p:nvPr>
        </p:nvSpPr>
        <p:spPr>
          <a:xfrm>
            <a:off x="539750" y="1336675"/>
            <a:ext cx="8061300" cy="381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Quellen:</a:t>
            </a:r>
            <a:endParaRPr/>
          </a:p>
        </p:txBody>
      </p:sp>
      <p:sp>
        <p:nvSpPr>
          <p:cNvPr id="340" name="Google Shape;340;p34"/>
          <p:cNvSpPr txBox="1">
            <a:spLocks noGrp="1"/>
          </p:cNvSpPr>
          <p:nvPr>
            <p:ph type="body" idx="1"/>
          </p:nvPr>
        </p:nvSpPr>
        <p:spPr>
          <a:xfrm>
            <a:off x="541350" y="1886975"/>
            <a:ext cx="8061300" cy="4601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Code examples authors: Ariane Ziehn, Marcela Charfuelan</a:t>
            </a:r>
            <a:endParaRPr/>
          </a:p>
          <a:p>
            <a:pPr marL="0" lvl="0" indent="0" algn="l" rtl="0">
              <a:spcBef>
                <a:spcPts val="0"/>
              </a:spcBef>
              <a:spcAft>
                <a:spcPts val="0"/>
              </a:spcAft>
              <a:buNone/>
            </a:pPr>
            <a:endParaRPr/>
          </a:p>
          <a:p>
            <a:pPr marL="0" lvl="0" indent="0" algn="l" rtl="0">
              <a:spcBef>
                <a:spcPts val="0"/>
              </a:spcBef>
              <a:spcAft>
                <a:spcPts val="0"/>
              </a:spcAft>
              <a:buNone/>
            </a:pPr>
            <a:r>
              <a:rPr lang="en-US" u="sng">
                <a:solidFill>
                  <a:schemeClr val="hlink"/>
                </a:solidFill>
                <a:hlinkClick r:id="rId3"/>
              </a:rPr>
              <a:t>https://blog.imaginea.com/apache-flink/</a:t>
            </a:r>
            <a:endParaRPr/>
          </a:p>
          <a:p>
            <a:pPr marL="0" lvl="0" indent="0" algn="l" rtl="0">
              <a:spcBef>
                <a:spcPts val="0"/>
              </a:spcBef>
              <a:spcAft>
                <a:spcPts val="0"/>
              </a:spcAft>
              <a:buNone/>
            </a:pPr>
            <a:endParaRPr/>
          </a:p>
          <a:p>
            <a:pPr marL="0" lvl="0" indent="0" algn="l" rtl="0">
              <a:spcBef>
                <a:spcPts val="0"/>
              </a:spcBef>
              <a:spcAft>
                <a:spcPts val="0"/>
              </a:spcAft>
              <a:buNone/>
            </a:pPr>
            <a:r>
              <a:rPr lang="en-US" u="sng">
                <a:solidFill>
                  <a:schemeClr val="hlink"/>
                </a:solidFill>
                <a:hlinkClick r:id="rId4"/>
              </a:rPr>
              <a:t>https://flink.apache.org/usecases.html</a:t>
            </a:r>
            <a:endParaRPr/>
          </a:p>
          <a:p>
            <a:pPr marL="0" lvl="0" indent="0" algn="l" rtl="0">
              <a:spcBef>
                <a:spcPts val="0"/>
              </a:spcBef>
              <a:spcAft>
                <a:spcPts val="0"/>
              </a:spcAft>
              <a:buNone/>
            </a:pPr>
            <a:endParaRPr/>
          </a:p>
          <a:p>
            <a:pPr marL="0" lvl="0" indent="0" algn="l" rtl="0">
              <a:spcBef>
                <a:spcPts val="0"/>
              </a:spcBef>
              <a:spcAft>
                <a:spcPts val="0"/>
              </a:spcAft>
              <a:buNone/>
            </a:pPr>
            <a:r>
              <a:rPr lang="en-US" u="sng">
                <a:solidFill>
                  <a:schemeClr val="hlink"/>
                </a:solidFill>
                <a:hlinkClick r:id="rId5"/>
              </a:rPr>
              <a:t>https://ci.apache.org/projects/flink/flink-docs-release-1.2/dev/event_time.html</a:t>
            </a:r>
            <a:endParaRPr/>
          </a:p>
          <a:p>
            <a:pPr marL="0" lvl="0" indent="0" algn="l" rtl="0">
              <a:spcBef>
                <a:spcPts val="0"/>
              </a:spcBef>
              <a:spcAft>
                <a:spcPts val="0"/>
              </a:spcAft>
              <a:buNone/>
            </a:pPr>
            <a:endParaRPr/>
          </a:p>
          <a:p>
            <a:pPr marL="0" lvl="0" indent="0" algn="l" rtl="0">
              <a:spcBef>
                <a:spcPts val="0"/>
              </a:spcBef>
              <a:spcAft>
                <a:spcPts val="0"/>
              </a:spcAft>
              <a:buNone/>
            </a:pPr>
            <a:r>
              <a:rPr lang="en-US" u="sng">
                <a:solidFill>
                  <a:schemeClr val="hlink"/>
                </a:solidFill>
                <a:hlinkClick r:id="rId6"/>
              </a:rPr>
              <a:t>https://www.tutorialspoint.com/apache_flink/apache_flink_batch_realtime_processing.htm</a:t>
            </a:r>
            <a:endParaRPr/>
          </a:p>
          <a:p>
            <a:pPr marL="0" lvl="0" indent="0" algn="l" rtl="0">
              <a:spcBef>
                <a:spcPts val="0"/>
              </a:spcBef>
              <a:spcAft>
                <a:spcPts val="0"/>
              </a:spcAft>
              <a:buNone/>
            </a:pPr>
            <a:endParaRPr/>
          </a:p>
          <a:p>
            <a:pPr marL="0" lvl="0" indent="0" algn="l" rtl="0">
              <a:spcBef>
                <a:spcPts val="0"/>
              </a:spcBef>
              <a:spcAft>
                <a:spcPts val="0"/>
              </a:spcAft>
              <a:buNone/>
            </a:pPr>
            <a:r>
              <a:rPr lang="en-US" u="sng">
                <a:solidFill>
                  <a:schemeClr val="hlink"/>
                </a:solidFill>
                <a:hlinkClick r:id="rId7"/>
              </a:rPr>
              <a:t>https://data-flair.training/blogs/hadoop-vs-spark-vs-flink/</a:t>
            </a:r>
            <a:endParaRPr/>
          </a:p>
          <a:p>
            <a:pPr marL="0" lvl="0" indent="0" algn="l" rtl="0">
              <a:spcBef>
                <a:spcPts val="0"/>
              </a:spcBef>
              <a:spcAft>
                <a:spcPts val="0"/>
              </a:spcAft>
              <a:buNone/>
            </a:pPr>
            <a:endParaRPr/>
          </a:p>
          <a:p>
            <a:pPr marL="0" lvl="0" indent="0" algn="l" rtl="0">
              <a:spcBef>
                <a:spcPts val="0"/>
              </a:spcBef>
              <a:spcAft>
                <a:spcPts val="0"/>
              </a:spcAft>
              <a:buNone/>
            </a:pPr>
            <a:r>
              <a:rPr lang="en-US" u="sng">
                <a:solidFill>
                  <a:schemeClr val="hlink"/>
                </a:solidFill>
                <a:hlinkClick r:id="rId8"/>
              </a:rPr>
              <a:t>https://flink.apache.org/flink-architecture.html</a:t>
            </a:r>
            <a:endParaRPr/>
          </a:p>
          <a:p>
            <a:pPr marL="0" lvl="0" indent="0" algn="l" rtl="0">
              <a:spcBef>
                <a:spcPts val="0"/>
              </a:spcBef>
              <a:spcAft>
                <a:spcPts val="0"/>
              </a:spcAft>
              <a:buNone/>
            </a:pPr>
            <a:endParaRPr/>
          </a:p>
          <a:p>
            <a:pPr marL="0" lvl="0" indent="0" algn="l" rtl="0">
              <a:spcBef>
                <a:spcPts val="0"/>
              </a:spcBef>
              <a:spcAft>
                <a:spcPts val="0"/>
              </a:spcAft>
              <a:buNone/>
            </a:pPr>
            <a:r>
              <a:rPr lang="en-US" u="sng">
                <a:solidFill>
                  <a:schemeClr val="hlink"/>
                </a:solidFill>
                <a:hlinkClick r:id="rId9"/>
              </a:rPr>
              <a:t>https://de.wikipedia.org/wiki/Zeitreihenanalyse</a:t>
            </a:r>
            <a:endParaRPr/>
          </a:p>
          <a:p>
            <a:pPr marL="0" lvl="0" indent="0" algn="l" rtl="0">
              <a:spcBef>
                <a:spcPts val="0"/>
              </a:spcBef>
              <a:spcAft>
                <a:spcPts val="0"/>
              </a:spcAft>
              <a:buNone/>
            </a:pPr>
            <a:endParaRPr/>
          </a:p>
          <a:p>
            <a:pPr marL="0" lvl="0" indent="0" algn="l" rtl="0">
              <a:spcBef>
                <a:spcPts val="0"/>
              </a:spcBef>
              <a:spcAft>
                <a:spcPts val="0"/>
              </a:spcAft>
              <a:buNone/>
            </a:pPr>
            <a:r>
              <a:rPr lang="en-US" u="sng">
                <a:solidFill>
                  <a:schemeClr val="hlink"/>
                </a:solidFill>
                <a:hlinkClick r:id="rId10"/>
              </a:rPr>
              <a:t>https://en.wikipedia.org/wiki/Linear_predictive_coding</a:t>
            </a:r>
            <a:endParaRPr/>
          </a:p>
          <a:p>
            <a:pPr marL="0" lvl="0" indent="0" algn="l" rtl="0">
              <a:spcBef>
                <a:spcPts val="0"/>
              </a:spcBef>
              <a:spcAft>
                <a:spcPts val="0"/>
              </a:spcAft>
              <a:buNone/>
            </a:pPr>
            <a:endParaRPr/>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346"/>
        <p:cNvGrpSpPr/>
        <p:nvPr/>
      </p:nvGrpSpPr>
      <p:grpSpPr>
        <a:xfrm>
          <a:off x="0" y="0"/>
          <a:ext cx="0" cy="0"/>
          <a:chOff x="0" y="0"/>
          <a:chExt cx="0" cy="0"/>
        </a:xfrm>
      </p:grpSpPr>
      <p:sp>
        <p:nvSpPr>
          <p:cNvPr id="347" name="Google Shape;347;p35"/>
          <p:cNvSpPr txBox="1">
            <a:spLocks noGrp="1"/>
          </p:cNvSpPr>
          <p:nvPr>
            <p:ph type="title"/>
          </p:nvPr>
        </p:nvSpPr>
        <p:spPr>
          <a:xfrm>
            <a:off x="539750" y="1336675"/>
            <a:ext cx="8061300" cy="381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Next Steps</a:t>
            </a:r>
            <a:endParaRPr/>
          </a:p>
        </p:txBody>
      </p:sp>
      <p:sp>
        <p:nvSpPr>
          <p:cNvPr id="348" name="Google Shape;348;p35"/>
          <p:cNvSpPr/>
          <p:nvPr/>
        </p:nvSpPr>
        <p:spPr>
          <a:xfrm>
            <a:off x="1788300" y="5204200"/>
            <a:ext cx="5550600" cy="521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rgbClr val="FFFFFF"/>
                </a:solidFill>
              </a:rPr>
              <a:t>MS1</a:t>
            </a:r>
            <a:endParaRPr sz="2400">
              <a:solidFill>
                <a:srgbClr val="FFFFFF"/>
              </a:solidFill>
            </a:endParaRPr>
          </a:p>
        </p:txBody>
      </p:sp>
      <p:sp>
        <p:nvSpPr>
          <p:cNvPr id="349" name="Google Shape;349;p35"/>
          <p:cNvSpPr/>
          <p:nvPr/>
        </p:nvSpPr>
        <p:spPr>
          <a:xfrm>
            <a:off x="1196450" y="5725625"/>
            <a:ext cx="6722400" cy="675900"/>
          </a:xfrm>
          <a:prstGeom prst="trapezoid">
            <a:avLst>
              <a:gd name="adj" fmla="val 8938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a:off x="1788300" y="4823200"/>
            <a:ext cx="5550600" cy="381000"/>
          </a:xfrm>
          <a:prstGeom prst="trapezoid">
            <a:avLst>
              <a:gd name="adj" fmla="val 89380"/>
            </a:avLst>
          </a:pr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p:nvPr/>
        </p:nvSpPr>
        <p:spPr>
          <a:xfrm>
            <a:off x="2128242" y="4301812"/>
            <a:ext cx="4884300" cy="521400"/>
          </a:xfrm>
          <a:prstGeom prst="rect">
            <a:avLst/>
          </a:prstGeom>
          <a:solidFill>
            <a:srgbClr val="EA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rgbClr val="FFFFFF"/>
                </a:solidFill>
              </a:rPr>
              <a:t>MS2</a:t>
            </a:r>
            <a:endParaRPr sz="2400">
              <a:solidFill>
                <a:srgbClr val="FFFFFF"/>
              </a:solidFill>
            </a:endParaRPr>
          </a:p>
        </p:txBody>
      </p:sp>
      <p:sp>
        <p:nvSpPr>
          <p:cNvPr id="352" name="Google Shape;352;p35"/>
          <p:cNvSpPr/>
          <p:nvPr/>
        </p:nvSpPr>
        <p:spPr>
          <a:xfrm>
            <a:off x="2128250" y="3920775"/>
            <a:ext cx="4884300" cy="381000"/>
          </a:xfrm>
          <a:prstGeom prst="trapezoid">
            <a:avLst>
              <a:gd name="adj" fmla="val 89380"/>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5"/>
          <p:cNvSpPr/>
          <p:nvPr/>
        </p:nvSpPr>
        <p:spPr>
          <a:xfrm>
            <a:off x="3794300" y="1641475"/>
            <a:ext cx="1552200" cy="2279400"/>
          </a:xfrm>
          <a:prstGeom prst="rect">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1"/>
              </a:solidFill>
            </a:endParaRPr>
          </a:p>
          <a:p>
            <a:pPr marL="0" lvl="0" indent="0" algn="ctr" rtl="0">
              <a:spcBef>
                <a:spcPts val="0"/>
              </a:spcBef>
              <a:spcAft>
                <a:spcPts val="0"/>
              </a:spcAft>
              <a:buNone/>
            </a:pPr>
            <a:endParaRPr sz="1800">
              <a:solidFill>
                <a:schemeClr val="lt1"/>
              </a:solidFill>
            </a:endParaRPr>
          </a:p>
          <a:p>
            <a:pPr marL="0" lvl="0" indent="0" algn="l" rtl="0">
              <a:spcBef>
                <a:spcPts val="0"/>
              </a:spcBef>
              <a:spcAft>
                <a:spcPts val="0"/>
              </a:spcAft>
              <a:buNone/>
            </a:pPr>
            <a:endParaRPr sz="1200">
              <a:solidFill>
                <a:schemeClr val="lt1"/>
              </a:solidFill>
            </a:endParaRPr>
          </a:p>
          <a:p>
            <a:pPr marL="0" lvl="0" indent="0" algn="l" rtl="0">
              <a:spcBef>
                <a:spcPts val="0"/>
              </a:spcBef>
              <a:spcAft>
                <a:spcPts val="0"/>
              </a:spcAft>
              <a:buNone/>
            </a:pPr>
            <a:endParaRPr sz="1200">
              <a:solidFill>
                <a:schemeClr val="lt1"/>
              </a:solidFill>
            </a:endParaRPr>
          </a:p>
        </p:txBody>
      </p:sp>
      <p:sp>
        <p:nvSpPr>
          <p:cNvPr id="354" name="Google Shape;354;p35"/>
          <p:cNvSpPr txBox="1">
            <a:spLocks noGrp="1"/>
          </p:cNvSpPr>
          <p:nvPr>
            <p:ph type="body" idx="1"/>
          </p:nvPr>
        </p:nvSpPr>
        <p:spPr>
          <a:xfrm>
            <a:off x="390650" y="1936525"/>
            <a:ext cx="2442000" cy="16893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360"/>
        <p:cNvGrpSpPr/>
        <p:nvPr/>
      </p:nvGrpSpPr>
      <p:grpSpPr>
        <a:xfrm>
          <a:off x="0" y="0"/>
          <a:ext cx="0" cy="0"/>
          <a:chOff x="0" y="0"/>
          <a:chExt cx="0" cy="0"/>
        </a:xfrm>
      </p:grpSpPr>
      <p:sp>
        <p:nvSpPr>
          <p:cNvPr id="361" name="Google Shape;361;p36"/>
          <p:cNvSpPr txBox="1">
            <a:spLocks noGrp="1"/>
          </p:cNvSpPr>
          <p:nvPr>
            <p:ph type="title"/>
          </p:nvPr>
        </p:nvSpPr>
        <p:spPr>
          <a:xfrm>
            <a:off x="539750" y="1336675"/>
            <a:ext cx="8061300" cy="381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Ausblick</a:t>
            </a:r>
            <a:endParaRPr/>
          </a:p>
        </p:txBody>
      </p:sp>
      <p:sp>
        <p:nvSpPr>
          <p:cNvPr id="362" name="Google Shape;362;p36"/>
          <p:cNvSpPr txBox="1"/>
          <p:nvPr/>
        </p:nvSpPr>
        <p:spPr>
          <a:xfrm>
            <a:off x="539750" y="1920625"/>
            <a:ext cx="8061300" cy="20562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274320" lvl="0" indent="-251459" algn="l" rtl="0">
              <a:spcBef>
                <a:spcPts val="0"/>
              </a:spcBef>
              <a:spcAft>
                <a:spcPts val="0"/>
              </a:spcAft>
              <a:buClr>
                <a:schemeClr val="dk1"/>
              </a:buClr>
              <a:buSzPts val="1800"/>
              <a:buChar char="■"/>
            </a:pPr>
            <a:endParaRPr sz="1800">
              <a:solidFill>
                <a:schemeClr val="dk1"/>
              </a:solidFill>
            </a:endParaRPr>
          </a:p>
        </p:txBody>
      </p:sp>
      <p:pic>
        <p:nvPicPr>
          <p:cNvPr id="363" name="Google Shape;363;p36"/>
          <p:cNvPicPr preferRelativeResize="0"/>
          <p:nvPr/>
        </p:nvPicPr>
        <p:blipFill rotWithShape="1">
          <a:blip r:embed="rId3">
            <a:alphaModFix/>
          </a:blip>
          <a:srcRect t="17184" b="40530"/>
          <a:stretch/>
        </p:blipFill>
        <p:spPr>
          <a:xfrm>
            <a:off x="528650" y="4058000"/>
            <a:ext cx="8061300" cy="2272452"/>
          </a:xfrm>
          <a:prstGeom prst="rect">
            <a:avLst/>
          </a:prstGeom>
          <a:noFill/>
          <a:ln>
            <a:noFill/>
          </a:ln>
        </p:spPr>
      </p:pic>
      <p:sp>
        <p:nvSpPr>
          <p:cNvPr id="364" name="Google Shape;364;p36"/>
          <p:cNvSpPr txBox="1">
            <a:spLocks noGrp="1"/>
          </p:cNvSpPr>
          <p:nvPr>
            <p:ph type="body" idx="1"/>
          </p:nvPr>
        </p:nvSpPr>
        <p:spPr>
          <a:xfrm>
            <a:off x="539750" y="2349500"/>
            <a:ext cx="8061300" cy="36417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370"/>
        <p:cNvGrpSpPr/>
        <p:nvPr/>
      </p:nvGrpSpPr>
      <p:grpSpPr>
        <a:xfrm>
          <a:off x="0" y="0"/>
          <a:ext cx="0" cy="0"/>
          <a:chOff x="0" y="0"/>
          <a:chExt cx="0" cy="0"/>
        </a:xfrm>
      </p:grpSpPr>
      <p:sp>
        <p:nvSpPr>
          <p:cNvPr id="371" name="Google Shape;371;p37"/>
          <p:cNvSpPr/>
          <p:nvPr/>
        </p:nvSpPr>
        <p:spPr>
          <a:xfrm>
            <a:off x="946875" y="2086175"/>
            <a:ext cx="1775700" cy="2194200"/>
          </a:xfrm>
          <a:prstGeom prst="rect">
            <a:avLst/>
          </a:prstGeom>
          <a:solidFill>
            <a:srgbClr val="EFEFEF"/>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7"/>
          <p:cNvSpPr/>
          <p:nvPr/>
        </p:nvSpPr>
        <p:spPr>
          <a:xfrm>
            <a:off x="2722475" y="2086175"/>
            <a:ext cx="1775700" cy="2194200"/>
          </a:xfrm>
          <a:prstGeom prst="rect">
            <a:avLst/>
          </a:prstGeom>
          <a:solidFill>
            <a:srgbClr val="EFEFEF"/>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7"/>
          <p:cNvSpPr/>
          <p:nvPr/>
        </p:nvSpPr>
        <p:spPr>
          <a:xfrm>
            <a:off x="4498175" y="2086175"/>
            <a:ext cx="1775700" cy="2194200"/>
          </a:xfrm>
          <a:prstGeom prst="rect">
            <a:avLst/>
          </a:prstGeom>
          <a:solidFill>
            <a:srgbClr val="EFEFEF"/>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7"/>
          <p:cNvSpPr/>
          <p:nvPr/>
        </p:nvSpPr>
        <p:spPr>
          <a:xfrm>
            <a:off x="6273875" y="2086175"/>
            <a:ext cx="1775700" cy="2194200"/>
          </a:xfrm>
          <a:prstGeom prst="rect">
            <a:avLst/>
          </a:prstGeom>
          <a:solidFill>
            <a:srgbClr val="EFEFEF"/>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7"/>
          <p:cNvSpPr txBox="1">
            <a:spLocks noGrp="1"/>
          </p:cNvSpPr>
          <p:nvPr>
            <p:ph type="title"/>
          </p:nvPr>
        </p:nvSpPr>
        <p:spPr>
          <a:xfrm>
            <a:off x="539750" y="1336675"/>
            <a:ext cx="8061300" cy="381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Scrum</a:t>
            </a:r>
            <a:endParaRPr/>
          </a:p>
        </p:txBody>
      </p:sp>
      <p:sp>
        <p:nvSpPr>
          <p:cNvPr id="376" name="Google Shape;376;p37"/>
          <p:cNvSpPr/>
          <p:nvPr/>
        </p:nvSpPr>
        <p:spPr>
          <a:xfrm>
            <a:off x="906300" y="2352275"/>
            <a:ext cx="3614100" cy="3810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7"/>
          <p:cNvSpPr/>
          <p:nvPr/>
        </p:nvSpPr>
        <p:spPr>
          <a:xfrm>
            <a:off x="2722475" y="2809475"/>
            <a:ext cx="2684700" cy="3810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7"/>
          <p:cNvSpPr/>
          <p:nvPr/>
        </p:nvSpPr>
        <p:spPr>
          <a:xfrm>
            <a:off x="5407175" y="3266675"/>
            <a:ext cx="2642400" cy="3810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7"/>
          <p:cNvSpPr/>
          <p:nvPr/>
        </p:nvSpPr>
        <p:spPr>
          <a:xfrm>
            <a:off x="662825" y="2279075"/>
            <a:ext cx="527400" cy="527400"/>
          </a:xfrm>
          <a:prstGeom prst="diamond">
            <a:avLst/>
          </a:pr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7"/>
          <p:cNvSpPr/>
          <p:nvPr/>
        </p:nvSpPr>
        <p:spPr>
          <a:xfrm>
            <a:off x="7767925" y="3193475"/>
            <a:ext cx="527400" cy="527400"/>
          </a:xfrm>
          <a:prstGeom prst="diamond">
            <a:avLst/>
          </a:pr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7"/>
          <p:cNvSpPr txBox="1"/>
          <p:nvPr/>
        </p:nvSpPr>
        <p:spPr>
          <a:xfrm>
            <a:off x="632375" y="2809475"/>
            <a:ext cx="5883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F1C232"/>
                </a:solidFill>
              </a:rPr>
              <a:t>MS1</a:t>
            </a:r>
            <a:endParaRPr>
              <a:solidFill>
                <a:srgbClr val="F1C232"/>
              </a:solidFill>
            </a:endParaRPr>
          </a:p>
        </p:txBody>
      </p:sp>
      <p:sp>
        <p:nvSpPr>
          <p:cNvPr id="382" name="Google Shape;382;p37"/>
          <p:cNvSpPr txBox="1"/>
          <p:nvPr/>
        </p:nvSpPr>
        <p:spPr>
          <a:xfrm>
            <a:off x="7737475" y="3720875"/>
            <a:ext cx="5883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F1C232"/>
                </a:solidFill>
              </a:rPr>
              <a:t>MS2</a:t>
            </a:r>
            <a:endParaRPr>
              <a:solidFill>
                <a:srgbClr val="F1C232"/>
              </a:solidFill>
            </a:endParaRPr>
          </a:p>
        </p:txBody>
      </p:sp>
      <p:pic>
        <p:nvPicPr>
          <p:cNvPr id="383" name="Google Shape;383;p37"/>
          <p:cNvPicPr preferRelativeResize="0"/>
          <p:nvPr/>
        </p:nvPicPr>
        <p:blipFill>
          <a:blip r:embed="rId3">
            <a:alphaModFix/>
          </a:blip>
          <a:stretch>
            <a:fillRect/>
          </a:stretch>
        </p:blipFill>
        <p:spPr>
          <a:xfrm>
            <a:off x="1644226" y="3805050"/>
            <a:ext cx="381000" cy="381000"/>
          </a:xfrm>
          <a:prstGeom prst="rect">
            <a:avLst/>
          </a:prstGeom>
          <a:noFill/>
          <a:ln>
            <a:noFill/>
          </a:ln>
        </p:spPr>
      </p:pic>
      <p:pic>
        <p:nvPicPr>
          <p:cNvPr id="384" name="Google Shape;384;p37"/>
          <p:cNvPicPr preferRelativeResize="0"/>
          <p:nvPr/>
        </p:nvPicPr>
        <p:blipFill>
          <a:blip r:embed="rId3">
            <a:alphaModFix/>
          </a:blip>
          <a:stretch>
            <a:fillRect/>
          </a:stretch>
        </p:blipFill>
        <p:spPr>
          <a:xfrm>
            <a:off x="3419876" y="3805050"/>
            <a:ext cx="381000" cy="381000"/>
          </a:xfrm>
          <a:prstGeom prst="rect">
            <a:avLst/>
          </a:prstGeom>
          <a:noFill/>
          <a:ln>
            <a:noFill/>
          </a:ln>
        </p:spPr>
      </p:pic>
      <p:pic>
        <p:nvPicPr>
          <p:cNvPr id="385" name="Google Shape;385;p37"/>
          <p:cNvPicPr preferRelativeResize="0"/>
          <p:nvPr/>
        </p:nvPicPr>
        <p:blipFill>
          <a:blip r:embed="rId3">
            <a:alphaModFix/>
          </a:blip>
          <a:stretch>
            <a:fillRect/>
          </a:stretch>
        </p:blipFill>
        <p:spPr>
          <a:xfrm>
            <a:off x="5195526" y="3805050"/>
            <a:ext cx="381000" cy="381000"/>
          </a:xfrm>
          <a:prstGeom prst="rect">
            <a:avLst/>
          </a:prstGeom>
          <a:noFill/>
          <a:ln>
            <a:noFill/>
          </a:ln>
        </p:spPr>
      </p:pic>
      <p:pic>
        <p:nvPicPr>
          <p:cNvPr id="386" name="Google Shape;386;p37"/>
          <p:cNvPicPr preferRelativeResize="0"/>
          <p:nvPr/>
        </p:nvPicPr>
        <p:blipFill>
          <a:blip r:embed="rId3">
            <a:alphaModFix/>
          </a:blip>
          <a:stretch>
            <a:fillRect/>
          </a:stretch>
        </p:blipFill>
        <p:spPr>
          <a:xfrm>
            <a:off x="6971176" y="3805050"/>
            <a:ext cx="381000" cy="381000"/>
          </a:xfrm>
          <a:prstGeom prst="rect">
            <a:avLst/>
          </a:prstGeom>
          <a:noFill/>
          <a:ln>
            <a:noFill/>
          </a:ln>
        </p:spPr>
      </p:pic>
      <p:sp>
        <p:nvSpPr>
          <p:cNvPr id="387" name="Google Shape;387;p37"/>
          <p:cNvSpPr txBox="1"/>
          <p:nvPr/>
        </p:nvSpPr>
        <p:spPr>
          <a:xfrm>
            <a:off x="2653700" y="4464950"/>
            <a:ext cx="3833400" cy="381000"/>
          </a:xfrm>
          <a:prstGeom prst="rect">
            <a:avLst/>
          </a:prstGeom>
          <a:solidFill>
            <a:srgbClr val="CC0000"/>
          </a:solidFill>
          <a:ln w="9525" cap="flat" cmpd="sng">
            <a:solidFill>
              <a:srgbClr val="CC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rgbClr val="FFFFFF"/>
                </a:solidFill>
              </a:rPr>
              <a:t>Scrum und Gantt</a:t>
            </a:r>
            <a:endParaRPr>
              <a:solidFill>
                <a:srgbClr val="FFFFFF"/>
              </a:solidFill>
            </a:endParaRPr>
          </a:p>
        </p:txBody>
      </p:sp>
      <p:sp>
        <p:nvSpPr>
          <p:cNvPr id="388" name="Google Shape;388;p37"/>
          <p:cNvSpPr txBox="1"/>
          <p:nvPr/>
        </p:nvSpPr>
        <p:spPr>
          <a:xfrm>
            <a:off x="2653700" y="4845950"/>
            <a:ext cx="3833400" cy="14517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Arbeitspakete mit Dauern definiert (z.B. ...</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7"/>
          <p:cNvSpPr txBox="1">
            <a:spLocks noGrp="1"/>
          </p:cNvSpPr>
          <p:nvPr>
            <p:ph type="title"/>
          </p:nvPr>
        </p:nvSpPr>
        <p:spPr>
          <a:xfrm>
            <a:off x="539750" y="1336675"/>
            <a:ext cx="8061300" cy="381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Insight: Project Management &amp; Floating Plan</a:t>
            </a:r>
            <a:endParaRPr/>
          </a:p>
        </p:txBody>
      </p:sp>
      <p:pic>
        <p:nvPicPr>
          <p:cNvPr id="67" name="Google Shape;67;p7"/>
          <p:cNvPicPr preferRelativeResize="0"/>
          <p:nvPr/>
        </p:nvPicPr>
        <p:blipFill>
          <a:blip r:embed="rId3">
            <a:alphaModFix/>
          </a:blip>
          <a:stretch>
            <a:fillRect/>
          </a:stretch>
        </p:blipFill>
        <p:spPr>
          <a:xfrm>
            <a:off x="1805850" y="2022475"/>
            <a:ext cx="958150" cy="958150"/>
          </a:xfrm>
          <a:prstGeom prst="rect">
            <a:avLst/>
          </a:prstGeom>
          <a:noFill/>
          <a:ln>
            <a:noFill/>
          </a:ln>
        </p:spPr>
      </p:pic>
      <p:sp>
        <p:nvSpPr>
          <p:cNvPr id="68" name="Google Shape;68;p7"/>
          <p:cNvSpPr/>
          <p:nvPr/>
        </p:nvSpPr>
        <p:spPr>
          <a:xfrm>
            <a:off x="2823950" y="2081850"/>
            <a:ext cx="1570500" cy="839400"/>
          </a:xfrm>
          <a:prstGeom prst="wedgeRectCallout">
            <a:avLst>
              <a:gd name="adj1" fmla="val -59161"/>
              <a:gd name="adj2" fmla="val 25703"/>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FFFFFF"/>
                </a:solidFill>
              </a:rPr>
              <a:t>Wie lang brauchst Du für Task A?</a:t>
            </a:r>
            <a:endParaRPr>
              <a:solidFill>
                <a:srgbClr val="FFFFFF"/>
              </a:solidFill>
            </a:endParaRPr>
          </a:p>
        </p:txBody>
      </p:sp>
      <p:pic>
        <p:nvPicPr>
          <p:cNvPr id="69" name="Google Shape;69;p7"/>
          <p:cNvPicPr preferRelativeResize="0"/>
          <p:nvPr/>
        </p:nvPicPr>
        <p:blipFill>
          <a:blip r:embed="rId3">
            <a:alphaModFix/>
          </a:blip>
          <a:stretch>
            <a:fillRect/>
          </a:stretch>
        </p:blipFill>
        <p:spPr>
          <a:xfrm flipH="1">
            <a:off x="6362125" y="2022475"/>
            <a:ext cx="958150" cy="958150"/>
          </a:xfrm>
          <a:prstGeom prst="rect">
            <a:avLst/>
          </a:prstGeom>
          <a:noFill/>
          <a:ln>
            <a:noFill/>
          </a:ln>
        </p:spPr>
      </p:pic>
      <p:sp>
        <p:nvSpPr>
          <p:cNvPr id="70" name="Google Shape;70;p7"/>
          <p:cNvSpPr/>
          <p:nvPr/>
        </p:nvSpPr>
        <p:spPr>
          <a:xfrm>
            <a:off x="4614950" y="2065025"/>
            <a:ext cx="1570500" cy="839400"/>
          </a:xfrm>
          <a:prstGeom prst="wedgeRectCallout">
            <a:avLst>
              <a:gd name="adj1" fmla="val 63206"/>
              <a:gd name="adj2" fmla="val 31895"/>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FFFFFF"/>
                </a:solidFill>
              </a:rPr>
              <a:t>Ich brauche 4 Tage dafür</a:t>
            </a:r>
            <a:endParaRPr>
              <a:solidFill>
                <a:srgbClr val="FFFFFF"/>
              </a:solidFill>
            </a:endParaRPr>
          </a:p>
        </p:txBody>
      </p:sp>
      <p:sp>
        <p:nvSpPr>
          <p:cNvPr id="71" name="Google Shape;71;p7"/>
          <p:cNvSpPr/>
          <p:nvPr/>
        </p:nvSpPr>
        <p:spPr>
          <a:xfrm>
            <a:off x="1805850" y="4126925"/>
            <a:ext cx="4939800" cy="2529600"/>
          </a:xfrm>
          <a:prstGeom prst="cloudCallout">
            <a:avLst>
              <a:gd name="adj1" fmla="val 50242"/>
              <a:gd name="adj2" fmla="val -85552"/>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2632100" y="4613300"/>
            <a:ext cx="1762500" cy="311700"/>
          </a:xfrm>
          <a:prstGeom prst="rect">
            <a:avLst/>
          </a:prstGeom>
          <a:solidFill>
            <a:srgbClr val="4A86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rPr>
              <a:t>2 d</a:t>
            </a:r>
            <a:endParaRPr b="1">
              <a:solidFill>
                <a:srgbClr val="FFFFFF"/>
              </a:solidFill>
            </a:endParaRPr>
          </a:p>
        </p:txBody>
      </p:sp>
      <p:sp>
        <p:nvSpPr>
          <p:cNvPr id="73" name="Google Shape;73;p7"/>
          <p:cNvSpPr/>
          <p:nvPr/>
        </p:nvSpPr>
        <p:spPr>
          <a:xfrm>
            <a:off x="4394600" y="4613300"/>
            <a:ext cx="1762500" cy="311700"/>
          </a:xfrm>
          <a:prstGeom prst="rect">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rPr>
              <a:t>2 d</a:t>
            </a:r>
            <a:endParaRPr b="1">
              <a:solidFill>
                <a:srgbClr val="FFFFFF"/>
              </a:solidFill>
            </a:endParaRPr>
          </a:p>
        </p:txBody>
      </p:sp>
      <p:sp>
        <p:nvSpPr>
          <p:cNvPr id="74" name="Google Shape;74;p7"/>
          <p:cNvSpPr/>
          <p:nvPr/>
        </p:nvSpPr>
        <p:spPr>
          <a:xfrm>
            <a:off x="2809350" y="5145225"/>
            <a:ext cx="2932800" cy="958200"/>
          </a:xfrm>
          <a:prstGeom prst="wedgeRectCallout">
            <a:avLst>
              <a:gd name="adj1" fmla="val 24732"/>
              <a:gd name="adj2" fmla="val -75631"/>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a:solidFill>
                  <a:srgbClr val="FFFFFF"/>
                </a:solidFill>
              </a:rPr>
              <a:t>“Verstecktes”</a:t>
            </a:r>
            <a:r>
              <a:rPr lang="en-US">
                <a:solidFill>
                  <a:srgbClr val="FFFFFF"/>
                </a:solidFill>
              </a:rPr>
              <a:t> Sicherheitspuffer: “Da kann ja immer mal was dazwischen kommen”</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8"/>
          <p:cNvSpPr txBox="1">
            <a:spLocks noGrp="1"/>
          </p:cNvSpPr>
          <p:nvPr>
            <p:ph type="title"/>
          </p:nvPr>
        </p:nvSpPr>
        <p:spPr>
          <a:xfrm>
            <a:off x="539750" y="1336675"/>
            <a:ext cx="8061300" cy="381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Insight: Project Management &amp; Floating Plan</a:t>
            </a:r>
            <a:endParaRPr/>
          </a:p>
        </p:txBody>
      </p:sp>
      <p:pic>
        <p:nvPicPr>
          <p:cNvPr id="82" name="Google Shape;82;p8"/>
          <p:cNvPicPr preferRelativeResize="0"/>
          <p:nvPr/>
        </p:nvPicPr>
        <p:blipFill>
          <a:blip r:embed="rId3">
            <a:alphaModFix/>
          </a:blip>
          <a:stretch>
            <a:fillRect/>
          </a:stretch>
        </p:blipFill>
        <p:spPr>
          <a:xfrm>
            <a:off x="1805850" y="2022475"/>
            <a:ext cx="958150" cy="958150"/>
          </a:xfrm>
          <a:prstGeom prst="rect">
            <a:avLst/>
          </a:prstGeom>
          <a:noFill/>
          <a:ln>
            <a:noFill/>
          </a:ln>
        </p:spPr>
      </p:pic>
      <p:sp>
        <p:nvSpPr>
          <p:cNvPr id="83" name="Google Shape;83;p8"/>
          <p:cNvSpPr/>
          <p:nvPr/>
        </p:nvSpPr>
        <p:spPr>
          <a:xfrm>
            <a:off x="2823950" y="2081850"/>
            <a:ext cx="1570500" cy="839400"/>
          </a:xfrm>
          <a:prstGeom prst="wedgeRectCallout">
            <a:avLst>
              <a:gd name="adj1" fmla="val -59161"/>
              <a:gd name="adj2" fmla="val 25703"/>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FFFFFF"/>
                </a:solidFill>
              </a:rPr>
              <a:t>Wie lang brauchst Du für Task A?</a:t>
            </a:r>
            <a:endParaRPr>
              <a:solidFill>
                <a:srgbClr val="FFFFFF"/>
              </a:solidFill>
            </a:endParaRPr>
          </a:p>
        </p:txBody>
      </p:sp>
      <p:pic>
        <p:nvPicPr>
          <p:cNvPr id="84" name="Google Shape;84;p8"/>
          <p:cNvPicPr preferRelativeResize="0"/>
          <p:nvPr/>
        </p:nvPicPr>
        <p:blipFill>
          <a:blip r:embed="rId3">
            <a:alphaModFix/>
          </a:blip>
          <a:stretch>
            <a:fillRect/>
          </a:stretch>
        </p:blipFill>
        <p:spPr>
          <a:xfrm flipH="1">
            <a:off x="6362125" y="2022475"/>
            <a:ext cx="958150" cy="958150"/>
          </a:xfrm>
          <a:prstGeom prst="rect">
            <a:avLst/>
          </a:prstGeom>
          <a:noFill/>
          <a:ln>
            <a:noFill/>
          </a:ln>
        </p:spPr>
      </p:pic>
      <p:sp>
        <p:nvSpPr>
          <p:cNvPr id="85" name="Google Shape;85;p8"/>
          <p:cNvSpPr/>
          <p:nvPr/>
        </p:nvSpPr>
        <p:spPr>
          <a:xfrm>
            <a:off x="4614950" y="2065025"/>
            <a:ext cx="1570500" cy="839400"/>
          </a:xfrm>
          <a:prstGeom prst="wedgeRectCallout">
            <a:avLst>
              <a:gd name="adj1" fmla="val 63206"/>
              <a:gd name="adj2" fmla="val 31895"/>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FFFFFF"/>
                </a:solidFill>
              </a:rPr>
              <a:t>Ich brauche 4 Tage dafür</a:t>
            </a:r>
            <a:endParaRPr>
              <a:solidFill>
                <a:srgbClr val="FFFFFF"/>
              </a:solidFill>
            </a:endParaRPr>
          </a:p>
        </p:txBody>
      </p:sp>
      <p:pic>
        <p:nvPicPr>
          <p:cNvPr id="86" name="Google Shape;86;p8"/>
          <p:cNvPicPr preferRelativeResize="0"/>
          <p:nvPr/>
        </p:nvPicPr>
        <p:blipFill>
          <a:blip r:embed="rId4">
            <a:alphaModFix/>
          </a:blip>
          <a:stretch>
            <a:fillRect/>
          </a:stretch>
        </p:blipFill>
        <p:spPr>
          <a:xfrm>
            <a:off x="1755775" y="4085650"/>
            <a:ext cx="5626100" cy="1969868"/>
          </a:xfrm>
          <a:prstGeom prst="rect">
            <a:avLst/>
          </a:prstGeom>
          <a:noFill/>
          <a:ln>
            <a:noFill/>
          </a:ln>
        </p:spPr>
      </p:pic>
      <p:sp>
        <p:nvSpPr>
          <p:cNvPr id="87" name="Google Shape;87;p8"/>
          <p:cNvSpPr txBox="1"/>
          <p:nvPr/>
        </p:nvSpPr>
        <p:spPr>
          <a:xfrm>
            <a:off x="1805850" y="3742625"/>
            <a:ext cx="55143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Versteckte Puffer haben nicht die gewünschte Wirkung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9"/>
          <p:cNvSpPr txBox="1">
            <a:spLocks noGrp="1"/>
          </p:cNvSpPr>
          <p:nvPr>
            <p:ph type="title"/>
          </p:nvPr>
        </p:nvSpPr>
        <p:spPr>
          <a:xfrm>
            <a:off x="539750" y="1336675"/>
            <a:ext cx="8061300" cy="381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Motivation - Time Series Analyse in Real Time</a:t>
            </a:r>
            <a:endParaRPr/>
          </a:p>
        </p:txBody>
      </p:sp>
      <p:sp>
        <p:nvSpPr>
          <p:cNvPr id="95" name="Google Shape;95;p9"/>
          <p:cNvSpPr txBox="1">
            <a:spLocks noGrp="1"/>
          </p:cNvSpPr>
          <p:nvPr>
            <p:ph type="body" idx="1"/>
          </p:nvPr>
        </p:nvSpPr>
        <p:spPr>
          <a:xfrm>
            <a:off x="539750" y="2349500"/>
            <a:ext cx="8061300" cy="3641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800">
                <a:solidFill>
                  <a:srgbClr val="222222"/>
                </a:solidFill>
                <a:highlight>
                  <a:srgbClr val="FFFFFF"/>
                </a:highlight>
              </a:rPr>
              <a:t>Eine </a:t>
            </a:r>
            <a:r>
              <a:rPr lang="en-US" sz="1800" b="1">
                <a:solidFill>
                  <a:schemeClr val="dk2"/>
                </a:solidFill>
                <a:highlight>
                  <a:srgbClr val="FFFFFF"/>
                </a:highlight>
              </a:rPr>
              <a:t>Zeitreihe</a:t>
            </a:r>
            <a:r>
              <a:rPr lang="en-US" sz="1800">
                <a:solidFill>
                  <a:schemeClr val="dk2"/>
                </a:solidFill>
                <a:highlight>
                  <a:srgbClr val="FFFFFF"/>
                </a:highlight>
              </a:rPr>
              <a:t> </a:t>
            </a:r>
            <a:r>
              <a:rPr lang="en-US" sz="1800">
                <a:solidFill>
                  <a:srgbClr val="222222"/>
                </a:solidFill>
                <a:highlight>
                  <a:srgbClr val="FFFFFF"/>
                </a:highlight>
              </a:rPr>
              <a:t>ist eine </a:t>
            </a:r>
            <a:r>
              <a:rPr lang="en-US" sz="1800">
                <a:solidFill>
                  <a:srgbClr val="0B0080"/>
                </a:solidFill>
                <a:highlight>
                  <a:srgbClr val="FFFFFF"/>
                </a:highlight>
                <a:uFill>
                  <a:noFill/>
                </a:uFill>
                <a:hlinkClick r:id="rId3"/>
              </a:rPr>
              <a:t>zeitlich</a:t>
            </a:r>
            <a:r>
              <a:rPr lang="en-US" sz="1800">
                <a:solidFill>
                  <a:srgbClr val="222222"/>
                </a:solidFill>
                <a:highlight>
                  <a:srgbClr val="FFFFFF"/>
                </a:highlight>
              </a:rPr>
              <a:t> geordnete </a:t>
            </a:r>
            <a:r>
              <a:rPr lang="en-US" sz="1800">
                <a:solidFill>
                  <a:srgbClr val="0B0080"/>
                </a:solidFill>
                <a:highlight>
                  <a:srgbClr val="FFFFFF"/>
                </a:highlight>
                <a:uFill>
                  <a:noFill/>
                </a:uFill>
                <a:hlinkClick r:id="rId4"/>
              </a:rPr>
              <a:t>Folge</a:t>
            </a:r>
            <a:r>
              <a:rPr lang="en-US" sz="1800">
                <a:solidFill>
                  <a:srgbClr val="222222"/>
                </a:solidFill>
                <a:highlight>
                  <a:srgbClr val="FFFFFF"/>
                </a:highlight>
              </a:rPr>
              <a:t> (meist aber keine </a:t>
            </a:r>
            <a:r>
              <a:rPr lang="en-US" sz="1800">
                <a:solidFill>
                  <a:srgbClr val="0B0080"/>
                </a:solidFill>
                <a:highlight>
                  <a:srgbClr val="FFFFFF"/>
                </a:highlight>
                <a:uFill>
                  <a:noFill/>
                </a:uFill>
                <a:hlinkClick r:id="rId5"/>
              </a:rPr>
              <a:t>Reihe</a:t>
            </a:r>
            <a:r>
              <a:rPr lang="en-US" sz="1800">
                <a:solidFill>
                  <a:srgbClr val="222222"/>
                </a:solidFill>
                <a:highlight>
                  <a:srgbClr val="FFFFFF"/>
                </a:highlight>
              </a:rPr>
              <a:t> im mathematischen Sinne) von Beobachtungen einer bestimmten Größe.</a:t>
            </a:r>
            <a:endParaRPr sz="1800">
              <a:solidFill>
                <a:srgbClr val="222222"/>
              </a:solidFill>
              <a:highlight>
                <a:srgbClr val="FFFFFF"/>
              </a:highlight>
            </a:endParaRPr>
          </a:p>
          <a:p>
            <a:pPr marL="0" lvl="0" indent="0" algn="l" rtl="0">
              <a:spcBef>
                <a:spcPts val="0"/>
              </a:spcBef>
              <a:spcAft>
                <a:spcPts val="0"/>
              </a:spcAft>
              <a:buNone/>
            </a:pPr>
            <a:endParaRPr sz="1800">
              <a:solidFill>
                <a:srgbClr val="222222"/>
              </a:solidFill>
              <a:highlight>
                <a:srgbClr val="FFFFFF"/>
              </a:highlight>
            </a:endParaRPr>
          </a:p>
          <a:p>
            <a:pPr marL="0" lvl="0" indent="0" algn="l" rtl="0">
              <a:spcBef>
                <a:spcPts val="0"/>
              </a:spcBef>
              <a:spcAft>
                <a:spcPts val="0"/>
              </a:spcAft>
              <a:buNone/>
            </a:pPr>
            <a:r>
              <a:rPr lang="en-US" sz="1800">
                <a:solidFill>
                  <a:srgbClr val="222222"/>
                </a:solidFill>
                <a:highlight>
                  <a:srgbClr val="FFFFFF"/>
                </a:highlight>
              </a:rPr>
              <a:t>Die </a:t>
            </a:r>
            <a:r>
              <a:rPr lang="en-US" sz="1800" b="1">
                <a:solidFill>
                  <a:schemeClr val="dk2"/>
                </a:solidFill>
                <a:highlight>
                  <a:srgbClr val="FFFFFF"/>
                </a:highlight>
              </a:rPr>
              <a:t>Zeitreihenanalyse</a:t>
            </a:r>
            <a:r>
              <a:rPr lang="en-US" sz="1800">
                <a:solidFill>
                  <a:schemeClr val="dk2"/>
                </a:solidFill>
                <a:highlight>
                  <a:srgbClr val="FFFFFF"/>
                </a:highlight>
              </a:rPr>
              <a:t> </a:t>
            </a:r>
            <a:r>
              <a:rPr lang="en-US" sz="1800">
                <a:solidFill>
                  <a:srgbClr val="222222"/>
                </a:solidFill>
                <a:highlight>
                  <a:srgbClr val="FFFFFF"/>
                </a:highlight>
              </a:rPr>
              <a:t>ist die Disziplin, die sich mit der </a:t>
            </a:r>
            <a:r>
              <a:rPr lang="en-US" sz="1800">
                <a:solidFill>
                  <a:srgbClr val="0B0080"/>
                </a:solidFill>
                <a:highlight>
                  <a:srgbClr val="FFFFFF"/>
                </a:highlight>
                <a:uFill>
                  <a:noFill/>
                </a:uFill>
                <a:hlinkClick r:id="rId6"/>
              </a:rPr>
              <a:t>inferenzstatistischen</a:t>
            </a:r>
            <a:r>
              <a:rPr lang="en-US" sz="1800">
                <a:solidFill>
                  <a:srgbClr val="222222"/>
                </a:solidFill>
                <a:highlight>
                  <a:srgbClr val="FFFFFF"/>
                </a:highlight>
              </a:rPr>
              <a:t> Analyse von Zeitreihen und der </a:t>
            </a:r>
            <a:r>
              <a:rPr lang="en-US" sz="1800">
                <a:solidFill>
                  <a:srgbClr val="0B0080"/>
                </a:solidFill>
                <a:highlight>
                  <a:srgbClr val="FFFFFF"/>
                </a:highlight>
                <a:uFill>
                  <a:noFill/>
                </a:uFill>
                <a:hlinkClick r:id="rId7"/>
              </a:rPr>
              <a:t>Vorhersage</a:t>
            </a:r>
            <a:r>
              <a:rPr lang="en-US" sz="1800">
                <a:solidFill>
                  <a:srgbClr val="222222"/>
                </a:solidFill>
                <a:highlight>
                  <a:srgbClr val="FFFFFF"/>
                </a:highlight>
              </a:rPr>
              <a:t> (</a:t>
            </a:r>
            <a:r>
              <a:rPr lang="en-US" sz="1800">
                <a:solidFill>
                  <a:srgbClr val="0B0080"/>
                </a:solidFill>
                <a:highlight>
                  <a:srgbClr val="FFFFFF"/>
                </a:highlight>
                <a:uFill>
                  <a:noFill/>
                </a:uFill>
                <a:hlinkClick r:id="rId8"/>
              </a:rPr>
              <a:t>Trends</a:t>
            </a:r>
            <a:r>
              <a:rPr lang="en-US" sz="1800">
                <a:solidFill>
                  <a:srgbClr val="222222"/>
                </a:solidFill>
                <a:highlight>
                  <a:srgbClr val="FFFFFF"/>
                </a:highlight>
              </a:rPr>
              <a:t>) ihrer künftigen Entwicklung beschäftigt.</a:t>
            </a:r>
            <a:endParaRPr sz="1800">
              <a:solidFill>
                <a:srgbClr val="222222"/>
              </a:solidFill>
              <a:highlight>
                <a:srgbClr val="FFFFFF"/>
              </a:highlight>
            </a:endParaRPr>
          </a:p>
          <a:p>
            <a:pPr marL="0" lvl="0" indent="0" algn="l" rtl="0">
              <a:spcBef>
                <a:spcPts val="0"/>
              </a:spcBef>
              <a:spcAft>
                <a:spcPts val="0"/>
              </a:spcAft>
              <a:buNone/>
            </a:pPr>
            <a:endParaRPr sz="1800">
              <a:solidFill>
                <a:srgbClr val="222222"/>
              </a:solidFill>
              <a:highlight>
                <a:srgbClr val="FFFFFF"/>
              </a:highlight>
            </a:endParaRPr>
          </a:p>
          <a:p>
            <a:pPr marL="0" lvl="0" indent="0" algn="l" rtl="0">
              <a:spcBef>
                <a:spcPts val="0"/>
              </a:spcBef>
              <a:spcAft>
                <a:spcPts val="0"/>
              </a:spcAft>
              <a:buNone/>
            </a:pPr>
            <a:endParaRPr sz="1800">
              <a:solidFill>
                <a:srgbClr val="222222"/>
              </a:solidFill>
              <a:highlight>
                <a:srgbClr val="FFFFFF"/>
              </a:highlight>
            </a:endParaRPr>
          </a:p>
          <a:p>
            <a:pPr marL="0" lvl="0" indent="0" algn="l" rtl="0">
              <a:spcBef>
                <a:spcPts val="0"/>
              </a:spcBef>
              <a:spcAft>
                <a:spcPts val="0"/>
              </a:spcAft>
              <a:buNone/>
            </a:pPr>
            <a:r>
              <a:rPr lang="en-US" sz="1800" b="1">
                <a:solidFill>
                  <a:schemeClr val="dk2"/>
                </a:solidFill>
                <a:highlight>
                  <a:srgbClr val="FFFFFF"/>
                </a:highlight>
              </a:rPr>
              <a:t>Use Cases:</a:t>
            </a:r>
            <a:endParaRPr sz="1800" b="1">
              <a:solidFill>
                <a:schemeClr val="dk2"/>
              </a:solidFill>
              <a:highlight>
                <a:srgbClr val="FFFFFF"/>
              </a:highlight>
            </a:endParaRPr>
          </a:p>
          <a:p>
            <a:pPr marL="0" lvl="0" indent="0" algn="l" rtl="0">
              <a:spcBef>
                <a:spcPts val="0"/>
              </a:spcBef>
              <a:spcAft>
                <a:spcPts val="0"/>
              </a:spcAft>
              <a:buNone/>
            </a:pPr>
            <a:endParaRPr sz="1800">
              <a:solidFill>
                <a:schemeClr val="dk2"/>
              </a:solidFill>
              <a:highlight>
                <a:srgbClr val="FFFFFF"/>
              </a:highlight>
            </a:endParaRPr>
          </a:p>
          <a:p>
            <a:pPr marL="0" lvl="0" indent="0" algn="l" rtl="0">
              <a:spcBef>
                <a:spcPts val="0"/>
              </a:spcBef>
              <a:spcAft>
                <a:spcPts val="0"/>
              </a:spcAft>
              <a:buNone/>
            </a:pPr>
            <a:r>
              <a:rPr lang="en-US" sz="1800">
                <a:solidFill>
                  <a:srgbClr val="222222"/>
                </a:solidFill>
                <a:highlight>
                  <a:srgbClr val="FFFFFF"/>
                </a:highlight>
              </a:rPr>
              <a:t>Monitoring, Metrics, IoT, Sensor Data, … </a:t>
            </a:r>
            <a:endParaRPr sz="1800">
              <a:solidFill>
                <a:srgbClr val="222222"/>
              </a:solidFill>
              <a:highlight>
                <a:srgbClr val="FFFFFF"/>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0"/>
          <p:cNvSpPr txBox="1">
            <a:spLocks noGrp="1"/>
          </p:cNvSpPr>
          <p:nvPr>
            <p:ph type="title"/>
          </p:nvPr>
        </p:nvSpPr>
        <p:spPr>
          <a:xfrm>
            <a:off x="539750" y="1429350"/>
            <a:ext cx="8061300" cy="381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Hadoop vs. Spark vs. Flink</a:t>
            </a:r>
            <a:endParaRPr/>
          </a:p>
        </p:txBody>
      </p:sp>
      <p:sp>
        <p:nvSpPr>
          <p:cNvPr id="103" name="Google Shape;103;p10"/>
          <p:cNvSpPr txBox="1">
            <a:spLocks noGrp="1"/>
          </p:cNvSpPr>
          <p:nvPr>
            <p:ph type="body" idx="1"/>
          </p:nvPr>
        </p:nvSpPr>
        <p:spPr>
          <a:xfrm>
            <a:off x="539750" y="5297950"/>
            <a:ext cx="8061300" cy="6933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graphicFrame>
        <p:nvGraphicFramePr>
          <p:cNvPr id="104" name="Google Shape;104;p10"/>
          <p:cNvGraphicFramePr/>
          <p:nvPr/>
        </p:nvGraphicFramePr>
        <p:xfrm>
          <a:off x="159263" y="1987375"/>
          <a:ext cx="8822275" cy="2946800"/>
        </p:xfrm>
        <a:graphic>
          <a:graphicData uri="http://schemas.openxmlformats.org/drawingml/2006/table">
            <a:tbl>
              <a:tblPr>
                <a:noFill/>
                <a:tableStyleId>{A1904611-C49C-4D51-9B2D-62990CD7DF40}</a:tableStyleId>
              </a:tblPr>
              <a:tblGrid>
                <a:gridCol w="1913075">
                  <a:extLst>
                    <a:ext uri="{9D8B030D-6E8A-4147-A177-3AD203B41FA5}">
                      <a16:colId xmlns:a16="http://schemas.microsoft.com/office/drawing/2014/main" val="20000"/>
                    </a:ext>
                  </a:extLst>
                </a:gridCol>
                <a:gridCol w="1509525">
                  <a:extLst>
                    <a:ext uri="{9D8B030D-6E8A-4147-A177-3AD203B41FA5}">
                      <a16:colId xmlns:a16="http://schemas.microsoft.com/office/drawing/2014/main" val="20001"/>
                    </a:ext>
                  </a:extLst>
                </a:gridCol>
                <a:gridCol w="2730750">
                  <a:extLst>
                    <a:ext uri="{9D8B030D-6E8A-4147-A177-3AD203B41FA5}">
                      <a16:colId xmlns:a16="http://schemas.microsoft.com/office/drawing/2014/main" val="20002"/>
                    </a:ext>
                  </a:extLst>
                </a:gridCol>
                <a:gridCol w="2668925">
                  <a:extLst>
                    <a:ext uri="{9D8B030D-6E8A-4147-A177-3AD203B41FA5}">
                      <a16:colId xmlns:a16="http://schemas.microsoft.com/office/drawing/2014/main" val="20003"/>
                    </a:ext>
                  </a:extLst>
                </a:gridCol>
              </a:tblGrid>
              <a:tr h="454675">
                <a:tc>
                  <a:txBody>
                    <a:bodyPr/>
                    <a:lstStyle/>
                    <a:p>
                      <a:pPr marL="0" lvl="0" indent="0" algn="l" rtl="0">
                        <a:spcBef>
                          <a:spcPts val="0"/>
                        </a:spcBef>
                        <a:spcAft>
                          <a:spcPts val="0"/>
                        </a:spcAft>
                        <a:buNone/>
                      </a:pPr>
                      <a:r>
                        <a:rPr lang="en-US" b="1"/>
                        <a:t>Feature </a:t>
                      </a:r>
                      <a:endParaRPr b="1"/>
                    </a:p>
                  </a:txBody>
                  <a:tcPr marL="91425" marR="91425" marT="91425" marB="91425"/>
                </a:tc>
                <a:tc>
                  <a:txBody>
                    <a:bodyPr/>
                    <a:lstStyle/>
                    <a:p>
                      <a:pPr marL="0" lvl="0" indent="0" algn="l" rtl="0">
                        <a:spcBef>
                          <a:spcPts val="0"/>
                        </a:spcBef>
                        <a:spcAft>
                          <a:spcPts val="0"/>
                        </a:spcAft>
                        <a:buNone/>
                      </a:pPr>
                      <a:r>
                        <a:rPr lang="en-US" b="1"/>
                        <a:t>Hadoop</a:t>
                      </a:r>
                      <a:endParaRPr b="1"/>
                    </a:p>
                  </a:txBody>
                  <a:tcPr marL="91425" marR="91425" marT="91425" marB="91425"/>
                </a:tc>
                <a:tc>
                  <a:txBody>
                    <a:bodyPr/>
                    <a:lstStyle/>
                    <a:p>
                      <a:pPr marL="0" lvl="0" indent="0" algn="l" rtl="0">
                        <a:spcBef>
                          <a:spcPts val="0"/>
                        </a:spcBef>
                        <a:spcAft>
                          <a:spcPts val="0"/>
                        </a:spcAft>
                        <a:buNone/>
                      </a:pPr>
                      <a:r>
                        <a:rPr lang="en-US" b="1"/>
                        <a:t>Spark</a:t>
                      </a:r>
                      <a:endParaRPr b="1"/>
                    </a:p>
                  </a:txBody>
                  <a:tcPr marL="91425" marR="91425" marT="91425" marB="91425"/>
                </a:tc>
                <a:tc>
                  <a:txBody>
                    <a:bodyPr/>
                    <a:lstStyle/>
                    <a:p>
                      <a:pPr marL="0" lvl="0" indent="0" algn="l" rtl="0">
                        <a:spcBef>
                          <a:spcPts val="0"/>
                        </a:spcBef>
                        <a:spcAft>
                          <a:spcPts val="0"/>
                        </a:spcAft>
                        <a:buNone/>
                      </a:pPr>
                      <a:r>
                        <a:rPr lang="en-US" b="1"/>
                        <a:t>Flink</a:t>
                      </a:r>
                      <a:endParaRPr b="1"/>
                    </a:p>
                  </a:txBody>
                  <a:tcPr marL="91425" marR="91425" marT="91425" marB="91425"/>
                </a:tc>
                <a:extLst>
                  <a:ext uri="{0D108BD9-81ED-4DB2-BD59-A6C34878D82A}">
                    <a16:rowId xmlns:a16="http://schemas.microsoft.com/office/drawing/2014/main" val="10000"/>
                  </a:ext>
                </a:extLst>
              </a:tr>
              <a:tr h="454675">
                <a:tc>
                  <a:txBody>
                    <a:bodyPr/>
                    <a:lstStyle/>
                    <a:p>
                      <a:pPr marL="0" lvl="0" indent="0" algn="l" rtl="0">
                        <a:spcBef>
                          <a:spcPts val="0"/>
                        </a:spcBef>
                        <a:spcAft>
                          <a:spcPts val="0"/>
                        </a:spcAft>
                        <a:buNone/>
                      </a:pPr>
                      <a:r>
                        <a:rPr lang="en-US"/>
                        <a:t>Time</a:t>
                      </a:r>
                      <a:endParaRPr/>
                    </a:p>
                  </a:txBody>
                  <a:tcPr marL="91425" marR="91425" marT="91425" marB="91425"/>
                </a:tc>
                <a:tc>
                  <a:txBody>
                    <a:bodyPr/>
                    <a:lstStyle/>
                    <a:p>
                      <a:pPr marL="0" lvl="0" indent="0" algn="l" rtl="0">
                        <a:spcBef>
                          <a:spcPts val="0"/>
                        </a:spcBef>
                        <a:spcAft>
                          <a:spcPts val="0"/>
                        </a:spcAft>
                        <a:buNone/>
                      </a:pPr>
                      <a:r>
                        <a:rPr lang="en-US"/>
                        <a:t>not real time</a:t>
                      </a:r>
                      <a:endParaRPr/>
                    </a:p>
                  </a:txBody>
                  <a:tcPr marL="91425" marR="91425" marT="91425" marB="91425"/>
                </a:tc>
                <a:tc>
                  <a:txBody>
                    <a:bodyPr/>
                    <a:lstStyle/>
                    <a:p>
                      <a:pPr marL="0" lvl="0" indent="0" algn="l" rtl="0">
                        <a:spcBef>
                          <a:spcPts val="0"/>
                        </a:spcBef>
                        <a:spcAft>
                          <a:spcPts val="0"/>
                        </a:spcAft>
                        <a:buNone/>
                      </a:pPr>
                      <a:r>
                        <a:rPr lang="en-US"/>
                        <a:t>Near to real time</a:t>
                      </a:r>
                      <a:endParaRPr/>
                    </a:p>
                  </a:txBody>
                  <a:tcPr marL="91425" marR="91425" marT="91425" marB="91425"/>
                </a:tc>
                <a:tc>
                  <a:txBody>
                    <a:bodyPr/>
                    <a:lstStyle/>
                    <a:p>
                      <a:pPr marL="0" lvl="0" indent="0" algn="l" rtl="0">
                        <a:spcBef>
                          <a:spcPts val="0"/>
                        </a:spcBef>
                        <a:spcAft>
                          <a:spcPts val="0"/>
                        </a:spcAft>
                        <a:buNone/>
                      </a:pPr>
                      <a:r>
                        <a:rPr lang="en-US"/>
                        <a:t>True real time</a:t>
                      </a:r>
                      <a:endParaRPr/>
                    </a:p>
                  </a:txBody>
                  <a:tcPr marL="91425" marR="91425" marT="91425" marB="91425"/>
                </a:tc>
                <a:extLst>
                  <a:ext uri="{0D108BD9-81ED-4DB2-BD59-A6C34878D82A}">
                    <a16:rowId xmlns:a16="http://schemas.microsoft.com/office/drawing/2014/main" val="10001"/>
                  </a:ext>
                </a:extLst>
              </a:tr>
              <a:tr h="454675">
                <a:tc>
                  <a:txBody>
                    <a:bodyPr/>
                    <a:lstStyle/>
                    <a:p>
                      <a:pPr marL="0" lvl="0" indent="0" algn="l" rtl="0">
                        <a:spcBef>
                          <a:spcPts val="0"/>
                        </a:spcBef>
                        <a:spcAft>
                          <a:spcPts val="0"/>
                        </a:spcAft>
                        <a:buNone/>
                      </a:pPr>
                      <a:r>
                        <a:rPr lang="en-US"/>
                        <a:t>Computation Model</a:t>
                      </a:r>
                      <a:endParaRPr/>
                    </a:p>
                  </a:txBody>
                  <a:tcPr marL="91425" marR="91425" marT="91425" marB="91425"/>
                </a:tc>
                <a:tc>
                  <a:txBody>
                    <a:bodyPr/>
                    <a:lstStyle/>
                    <a:p>
                      <a:pPr marL="0" lvl="0" indent="0" algn="l" rtl="0">
                        <a:spcBef>
                          <a:spcPts val="0"/>
                        </a:spcBef>
                        <a:spcAft>
                          <a:spcPts val="0"/>
                        </a:spcAft>
                        <a:buNone/>
                      </a:pPr>
                      <a:r>
                        <a:rPr lang="en-US"/>
                        <a:t>batch-oriented</a:t>
                      </a:r>
                      <a:endParaRPr/>
                    </a:p>
                  </a:txBody>
                  <a:tcPr marL="91425" marR="91425" marT="91425" marB="91425"/>
                </a:tc>
                <a:tc>
                  <a:txBody>
                    <a:bodyPr/>
                    <a:lstStyle/>
                    <a:p>
                      <a:pPr marL="0" lvl="0" indent="0" algn="l" rtl="0">
                        <a:spcBef>
                          <a:spcPts val="0"/>
                        </a:spcBef>
                        <a:spcAft>
                          <a:spcPts val="0"/>
                        </a:spcAft>
                        <a:buNone/>
                      </a:pPr>
                      <a:r>
                        <a:rPr lang="en-US"/>
                        <a:t>micro-batching</a:t>
                      </a:r>
                      <a:endParaRPr/>
                    </a:p>
                  </a:txBody>
                  <a:tcPr marL="91425" marR="91425" marT="91425" marB="91425"/>
                </a:tc>
                <a:tc>
                  <a:txBody>
                    <a:bodyPr/>
                    <a:lstStyle/>
                    <a:p>
                      <a:pPr marL="0" lvl="0" indent="0" algn="l" rtl="0">
                        <a:spcBef>
                          <a:spcPts val="0"/>
                        </a:spcBef>
                        <a:spcAft>
                          <a:spcPts val="0"/>
                        </a:spcAft>
                        <a:buNone/>
                      </a:pPr>
                      <a:r>
                        <a:rPr lang="en-US"/>
                        <a:t>True Stream processing</a:t>
                      </a:r>
                      <a:endParaRPr/>
                    </a:p>
                  </a:txBody>
                  <a:tcPr marL="91425" marR="91425" marT="91425" marB="91425"/>
                </a:tc>
                <a:extLst>
                  <a:ext uri="{0D108BD9-81ED-4DB2-BD59-A6C34878D82A}">
                    <a16:rowId xmlns:a16="http://schemas.microsoft.com/office/drawing/2014/main" val="10002"/>
                  </a:ext>
                </a:extLst>
              </a:tr>
              <a:tr h="459075">
                <a:tc>
                  <a:txBody>
                    <a:bodyPr/>
                    <a:lstStyle/>
                    <a:p>
                      <a:pPr marL="0" lvl="0" indent="0" algn="l" rtl="0">
                        <a:spcBef>
                          <a:spcPts val="0"/>
                        </a:spcBef>
                        <a:spcAft>
                          <a:spcPts val="0"/>
                        </a:spcAft>
                        <a:buNone/>
                      </a:pPr>
                      <a:r>
                        <a:rPr lang="en-US"/>
                        <a:t>Memory Management</a:t>
                      </a:r>
                      <a:endParaRPr/>
                    </a:p>
                  </a:txBody>
                  <a:tcPr marL="91425" marR="91425" marT="91425" marB="91425"/>
                </a:tc>
                <a:tc>
                  <a:txBody>
                    <a:bodyPr/>
                    <a:lstStyle/>
                    <a:p>
                      <a:pPr marL="0" lvl="0" indent="0" algn="l" rtl="0">
                        <a:spcBef>
                          <a:spcPts val="0"/>
                        </a:spcBef>
                        <a:spcAft>
                          <a:spcPts val="0"/>
                        </a:spcAft>
                        <a:buNone/>
                      </a:pPr>
                      <a:r>
                        <a:rPr lang="en-US"/>
                        <a:t>configurable MM</a:t>
                      </a:r>
                      <a:endParaRPr/>
                    </a:p>
                  </a:txBody>
                  <a:tcPr marL="91425" marR="91425" marT="91425" marB="91425"/>
                </a:tc>
                <a:tc>
                  <a:txBody>
                    <a:bodyPr/>
                    <a:lstStyle/>
                    <a:p>
                      <a:pPr marL="0" lvl="0" indent="0" algn="l" rtl="0">
                        <a:spcBef>
                          <a:spcPts val="0"/>
                        </a:spcBef>
                        <a:spcAft>
                          <a:spcPts val="0"/>
                        </a:spcAft>
                        <a:buNone/>
                      </a:pPr>
                      <a:r>
                        <a:rPr lang="en-US"/>
                        <a:t>configurable MM</a:t>
                      </a:r>
                      <a:endParaRPr/>
                    </a:p>
                  </a:txBody>
                  <a:tcPr marL="91425" marR="91425" marT="91425" marB="91425"/>
                </a:tc>
                <a:tc>
                  <a:txBody>
                    <a:bodyPr/>
                    <a:lstStyle/>
                    <a:p>
                      <a:pPr marL="0" lvl="0" indent="0" algn="l" rtl="0">
                        <a:spcBef>
                          <a:spcPts val="0"/>
                        </a:spcBef>
                        <a:spcAft>
                          <a:spcPts val="0"/>
                        </a:spcAft>
                        <a:buNone/>
                      </a:pPr>
                      <a:r>
                        <a:rPr lang="en-US"/>
                        <a:t>automatic MM</a:t>
                      </a:r>
                      <a:endParaRPr/>
                    </a:p>
                  </a:txBody>
                  <a:tcPr marL="91425" marR="91425" marT="91425" marB="91425"/>
                </a:tc>
                <a:extLst>
                  <a:ext uri="{0D108BD9-81ED-4DB2-BD59-A6C34878D82A}">
                    <a16:rowId xmlns:a16="http://schemas.microsoft.com/office/drawing/2014/main" val="10003"/>
                  </a:ext>
                </a:extLst>
              </a:tr>
              <a:tr h="615900">
                <a:tc>
                  <a:txBody>
                    <a:bodyPr/>
                    <a:lstStyle/>
                    <a:p>
                      <a:pPr marL="0" lvl="0" indent="0" algn="l" rtl="0">
                        <a:spcBef>
                          <a:spcPts val="0"/>
                        </a:spcBef>
                        <a:spcAft>
                          <a:spcPts val="0"/>
                        </a:spcAft>
                        <a:buNone/>
                      </a:pPr>
                      <a:r>
                        <a:rPr lang="en-US"/>
                        <a:t>iterative processing</a:t>
                      </a:r>
                      <a:endParaRPr/>
                    </a:p>
                  </a:txBody>
                  <a:tcPr marL="91425" marR="91425" marT="91425" marB="91425" anchor="ctr"/>
                </a:tc>
                <a:tc>
                  <a:txBody>
                    <a:bodyPr/>
                    <a:lstStyle/>
                    <a:p>
                      <a:pPr marL="0" lvl="0" indent="0" algn="l" rtl="0">
                        <a:spcBef>
                          <a:spcPts val="0"/>
                        </a:spcBef>
                        <a:spcAft>
                          <a:spcPts val="0"/>
                        </a:spcAft>
                        <a:buNone/>
                      </a:pPr>
                      <a:r>
                        <a:rPr lang="en-US"/>
                        <a:t>no support</a:t>
                      </a:r>
                      <a:endParaRPr/>
                    </a:p>
                  </a:txBody>
                  <a:tcPr marL="91425" marR="91425" marT="91425" marB="91425" anchor="ctr"/>
                </a:tc>
                <a:tc>
                  <a:txBody>
                    <a:bodyPr/>
                    <a:lstStyle/>
                    <a:p>
                      <a:pPr marL="0" lvl="0" indent="0" algn="l" rtl="0">
                        <a:spcBef>
                          <a:spcPts val="0"/>
                        </a:spcBef>
                        <a:spcAft>
                          <a:spcPts val="0"/>
                        </a:spcAft>
                        <a:buNone/>
                      </a:pPr>
                      <a:r>
                        <a:rPr lang="en-US" sz="1200">
                          <a:solidFill>
                            <a:srgbClr val="444444"/>
                          </a:solidFill>
                          <a:highlight>
                            <a:srgbClr val="FFFFFF"/>
                          </a:highlight>
                          <a:latin typeface="Georgia"/>
                          <a:ea typeface="Georgia"/>
                          <a:cs typeface="Georgia"/>
                          <a:sym typeface="Georgia"/>
                        </a:rPr>
                        <a:t>each iteration has to be scheduled and executed separately</a:t>
                      </a:r>
                      <a:endParaRPr sz="1200"/>
                    </a:p>
                  </a:txBody>
                  <a:tcPr marL="91425" marR="91425" marT="91425" marB="91425"/>
                </a:tc>
                <a:tc>
                  <a:txBody>
                    <a:bodyPr/>
                    <a:lstStyle/>
                    <a:p>
                      <a:pPr marL="0" lvl="0" indent="0" algn="l" rtl="0">
                        <a:spcBef>
                          <a:spcPts val="0"/>
                        </a:spcBef>
                        <a:spcAft>
                          <a:spcPts val="0"/>
                        </a:spcAft>
                        <a:buNone/>
                      </a:pPr>
                      <a:r>
                        <a:rPr lang="en-US" sz="1350">
                          <a:solidFill>
                            <a:srgbClr val="444444"/>
                          </a:solidFill>
                          <a:highlight>
                            <a:srgbClr val="FFFFFF"/>
                          </a:highlight>
                          <a:latin typeface="Georgia"/>
                          <a:ea typeface="Georgia"/>
                          <a:cs typeface="Georgia"/>
                          <a:sym typeface="Georgia"/>
                        </a:rPr>
                        <a:t>only process the parts of the data that have actually changed</a:t>
                      </a:r>
                      <a:endParaRPr/>
                    </a:p>
                  </a:txBody>
                  <a:tcPr marL="91425" marR="91425" marT="91425" marB="91425"/>
                </a:tc>
                <a:extLst>
                  <a:ext uri="{0D108BD9-81ED-4DB2-BD59-A6C34878D82A}">
                    <a16:rowId xmlns:a16="http://schemas.microsoft.com/office/drawing/2014/main" val="10004"/>
                  </a:ext>
                </a:extLst>
              </a:tr>
              <a:tr h="507800">
                <a:tc>
                  <a:txBody>
                    <a:bodyPr/>
                    <a:lstStyle/>
                    <a:p>
                      <a:pPr marL="0" lvl="0" indent="0" algn="l" rtl="0">
                        <a:spcBef>
                          <a:spcPts val="0"/>
                        </a:spcBef>
                        <a:spcAft>
                          <a:spcPts val="0"/>
                        </a:spcAft>
                        <a:buNone/>
                      </a:pPr>
                      <a:r>
                        <a:rPr lang="en-US"/>
                        <a:t>Language</a:t>
                      </a:r>
                      <a:endParaRPr/>
                    </a:p>
                  </a:txBody>
                  <a:tcPr marL="91425" marR="91425" marT="91425" marB="91425"/>
                </a:tc>
                <a:tc>
                  <a:txBody>
                    <a:bodyPr/>
                    <a:lstStyle/>
                    <a:p>
                      <a:pPr marL="0" lvl="0" indent="0" algn="l" rtl="0">
                        <a:spcBef>
                          <a:spcPts val="0"/>
                        </a:spcBef>
                        <a:spcAft>
                          <a:spcPts val="0"/>
                        </a:spcAft>
                        <a:buNone/>
                      </a:pPr>
                      <a:r>
                        <a:rPr lang="en-US">
                          <a:solidFill>
                            <a:srgbClr val="444444"/>
                          </a:solidFill>
                          <a:highlight>
                            <a:srgbClr val="FFFFFF"/>
                          </a:highlight>
                        </a:rPr>
                        <a:t>Primarily Java</a:t>
                      </a:r>
                      <a:endParaRPr/>
                    </a:p>
                  </a:txBody>
                  <a:tcPr marL="91425" marR="91425" marT="91425" marB="91425"/>
                </a:tc>
                <a:tc>
                  <a:txBody>
                    <a:bodyPr/>
                    <a:lstStyle/>
                    <a:p>
                      <a:pPr marL="0" lvl="0" indent="0" algn="l" rtl="0">
                        <a:spcBef>
                          <a:spcPts val="0"/>
                        </a:spcBef>
                        <a:spcAft>
                          <a:spcPts val="0"/>
                        </a:spcAft>
                        <a:buNone/>
                      </a:pPr>
                      <a:r>
                        <a:rPr lang="en-US">
                          <a:solidFill>
                            <a:srgbClr val="444444"/>
                          </a:solidFill>
                          <a:highlight>
                            <a:srgbClr val="FFFFFF"/>
                          </a:highlight>
                        </a:rPr>
                        <a:t>Primarily Scala</a:t>
                      </a:r>
                      <a:endParaRPr>
                        <a:solidFill>
                          <a:srgbClr val="444444"/>
                        </a:solidFill>
                        <a:highlight>
                          <a:srgbClr val="FFFFFF"/>
                        </a:highlight>
                      </a:endParaRPr>
                    </a:p>
                  </a:txBody>
                  <a:tcPr marL="91425" marR="91425" marT="91425" marB="91425"/>
                </a:tc>
                <a:tc>
                  <a:txBody>
                    <a:bodyPr/>
                    <a:lstStyle/>
                    <a:p>
                      <a:pPr marL="0" lvl="0" indent="0" algn="l" rtl="0">
                        <a:spcBef>
                          <a:spcPts val="0"/>
                        </a:spcBef>
                        <a:spcAft>
                          <a:spcPts val="0"/>
                        </a:spcAft>
                        <a:buNone/>
                      </a:pPr>
                      <a:r>
                        <a:rPr lang="en-US"/>
                        <a:t>Primarily Java</a:t>
                      </a:r>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1"/>
          <p:cNvSpPr txBox="1">
            <a:spLocks noGrp="1"/>
          </p:cNvSpPr>
          <p:nvPr>
            <p:ph type="title"/>
          </p:nvPr>
        </p:nvSpPr>
        <p:spPr>
          <a:xfrm>
            <a:off x="539750" y="1402600"/>
            <a:ext cx="8061300" cy="381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Was ist Apache Flink?</a:t>
            </a:r>
            <a:endParaRPr/>
          </a:p>
        </p:txBody>
      </p:sp>
      <p:sp>
        <p:nvSpPr>
          <p:cNvPr id="112" name="Google Shape;112;p11"/>
          <p:cNvSpPr txBox="1">
            <a:spLocks noGrp="1"/>
          </p:cNvSpPr>
          <p:nvPr>
            <p:ph type="body" idx="1"/>
          </p:nvPr>
        </p:nvSpPr>
        <p:spPr>
          <a:xfrm>
            <a:off x="539750" y="1883600"/>
            <a:ext cx="8061300" cy="1544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600">
                <a:solidFill>
                  <a:srgbClr val="333333"/>
                </a:solidFill>
                <a:highlight>
                  <a:srgbClr val="FFFFFF"/>
                </a:highlight>
              </a:rPr>
              <a:t>Apache Flink is a framework and distributed processing engine for stateful computations over </a:t>
            </a:r>
            <a:r>
              <a:rPr lang="en-US" sz="1600" i="1">
                <a:solidFill>
                  <a:srgbClr val="333333"/>
                </a:solidFill>
                <a:highlight>
                  <a:srgbClr val="FFFFFF"/>
                </a:highlight>
              </a:rPr>
              <a:t>unbounded and bounded</a:t>
            </a:r>
            <a:r>
              <a:rPr lang="en-US" sz="1600">
                <a:solidFill>
                  <a:srgbClr val="333333"/>
                </a:solidFill>
                <a:highlight>
                  <a:srgbClr val="FFFFFF"/>
                </a:highlight>
              </a:rPr>
              <a:t> data streams. Flink has been designed to run in </a:t>
            </a:r>
            <a:r>
              <a:rPr lang="en-US" sz="1600" i="1">
                <a:solidFill>
                  <a:srgbClr val="333333"/>
                </a:solidFill>
                <a:highlight>
                  <a:srgbClr val="FFFFFF"/>
                </a:highlight>
              </a:rPr>
              <a:t>all common cluster environments</a:t>
            </a:r>
            <a:r>
              <a:rPr lang="en-US" sz="1600">
                <a:solidFill>
                  <a:srgbClr val="333333"/>
                </a:solidFill>
                <a:highlight>
                  <a:srgbClr val="FFFFFF"/>
                </a:highlight>
              </a:rPr>
              <a:t>, perform computations at </a:t>
            </a:r>
            <a:r>
              <a:rPr lang="en-US" sz="1600" i="1">
                <a:solidFill>
                  <a:srgbClr val="333333"/>
                </a:solidFill>
                <a:highlight>
                  <a:srgbClr val="FFFFFF"/>
                </a:highlight>
              </a:rPr>
              <a:t>in-memory speed</a:t>
            </a:r>
            <a:r>
              <a:rPr lang="en-US" sz="1600">
                <a:solidFill>
                  <a:srgbClr val="333333"/>
                </a:solidFill>
                <a:highlight>
                  <a:srgbClr val="FFFFFF"/>
                </a:highlight>
              </a:rPr>
              <a:t> and at </a:t>
            </a:r>
            <a:r>
              <a:rPr lang="en-US" sz="1600" i="1">
                <a:solidFill>
                  <a:srgbClr val="333333"/>
                </a:solidFill>
                <a:highlight>
                  <a:srgbClr val="FFFFFF"/>
                </a:highlight>
              </a:rPr>
              <a:t>any scale</a:t>
            </a:r>
            <a:r>
              <a:rPr lang="en-US" sz="1600">
                <a:solidFill>
                  <a:srgbClr val="333333"/>
                </a:solidFill>
                <a:highlight>
                  <a:srgbClr val="FFFFFF"/>
                </a:highlight>
              </a:rPr>
              <a:t>.</a:t>
            </a:r>
            <a:endParaRPr sz="1600">
              <a:solidFill>
                <a:srgbClr val="333333"/>
              </a:solidFill>
              <a:highlight>
                <a:srgbClr val="FFFFFF"/>
              </a:highlight>
            </a:endParaRPr>
          </a:p>
          <a:p>
            <a:pPr marL="0" lvl="0" indent="0" algn="l" rtl="0">
              <a:spcBef>
                <a:spcPts val="0"/>
              </a:spcBef>
              <a:spcAft>
                <a:spcPts val="0"/>
              </a:spcAft>
              <a:buNone/>
            </a:pPr>
            <a:endParaRPr sz="1800">
              <a:solidFill>
                <a:srgbClr val="333333"/>
              </a:solidFill>
              <a:highlight>
                <a:srgbClr val="FFFFFF"/>
              </a:highlight>
            </a:endParaRPr>
          </a:p>
          <a:p>
            <a:pPr marL="0" lvl="0" indent="0" algn="l" rtl="0">
              <a:spcBef>
                <a:spcPts val="0"/>
              </a:spcBef>
              <a:spcAft>
                <a:spcPts val="0"/>
              </a:spcAft>
              <a:buNone/>
            </a:pPr>
            <a:r>
              <a:rPr lang="en-US" sz="2000">
                <a:solidFill>
                  <a:schemeClr val="dk2"/>
                </a:solidFill>
                <a:highlight>
                  <a:srgbClr val="FFFFFF"/>
                </a:highlight>
              </a:rPr>
              <a:t>Use Case:</a:t>
            </a:r>
            <a:endParaRPr sz="2000">
              <a:solidFill>
                <a:schemeClr val="dk2"/>
              </a:solidFill>
              <a:highlight>
                <a:srgbClr val="FFFFFF"/>
              </a:highlight>
            </a:endParaRPr>
          </a:p>
        </p:txBody>
      </p:sp>
      <p:pic>
        <p:nvPicPr>
          <p:cNvPr id="113" name="Google Shape;113;p11"/>
          <p:cNvPicPr preferRelativeResize="0"/>
          <p:nvPr/>
        </p:nvPicPr>
        <p:blipFill>
          <a:blip r:embed="rId3">
            <a:alphaModFix/>
          </a:blip>
          <a:stretch>
            <a:fillRect/>
          </a:stretch>
        </p:blipFill>
        <p:spPr>
          <a:xfrm>
            <a:off x="152400" y="3833425"/>
            <a:ext cx="8839201" cy="29314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2"/>
          <p:cNvSpPr txBox="1">
            <a:spLocks noGrp="1"/>
          </p:cNvSpPr>
          <p:nvPr>
            <p:ph type="title"/>
          </p:nvPr>
        </p:nvSpPr>
        <p:spPr>
          <a:xfrm>
            <a:off x="539750" y="1336675"/>
            <a:ext cx="8061300" cy="381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Flink Ecosystem</a:t>
            </a:r>
            <a:endParaRPr/>
          </a:p>
        </p:txBody>
      </p:sp>
      <p:pic>
        <p:nvPicPr>
          <p:cNvPr id="121" name="Google Shape;121;p12"/>
          <p:cNvPicPr preferRelativeResize="0"/>
          <p:nvPr/>
        </p:nvPicPr>
        <p:blipFill>
          <a:blip r:embed="rId3">
            <a:alphaModFix/>
          </a:blip>
          <a:stretch>
            <a:fillRect/>
          </a:stretch>
        </p:blipFill>
        <p:spPr>
          <a:xfrm>
            <a:off x="1160450" y="1822075"/>
            <a:ext cx="6819900" cy="4762500"/>
          </a:xfrm>
          <a:prstGeom prst="rect">
            <a:avLst/>
          </a:prstGeom>
          <a:noFill/>
          <a:ln>
            <a:noFill/>
          </a:ln>
        </p:spPr>
      </p:pic>
    </p:spTree>
  </p:cSld>
  <p:clrMapOvr>
    <a:masterClrMapping/>
  </p:clrMapOvr>
</p:sld>
</file>

<file path=ppt/theme/theme1.xml><?xml version="1.0" encoding="utf-8"?>
<a:theme xmlns:a="http://schemas.openxmlformats.org/drawingml/2006/main" name="Technische Universität Berlin | PowerPoint Master">
  <a:themeElements>
    <a:clrScheme name="default">
      <a:dk1>
        <a:srgbClr val="000000"/>
      </a:dk1>
      <a:lt1>
        <a:srgbClr val="FFFFFF"/>
      </a:lt1>
      <a:dk2>
        <a:srgbClr val="C50E1F"/>
      </a:dk2>
      <a:lt2>
        <a:srgbClr val="B2B2B2"/>
      </a:lt2>
      <a:accent1>
        <a:srgbClr val="717171"/>
      </a:accent1>
      <a:accent2>
        <a:srgbClr val="177191"/>
      </a:accent2>
      <a:accent3>
        <a:srgbClr val="FFFFFF"/>
      </a:accent3>
      <a:accent4>
        <a:srgbClr val="717171"/>
      </a:accent4>
      <a:accent5>
        <a:srgbClr val="177191"/>
      </a:accent5>
      <a:accent6>
        <a:srgbClr val="FFFFFF"/>
      </a:accent6>
      <a:hlink>
        <a:srgbClr val="53BDE3"/>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1930</Words>
  <Application>Microsoft Office PowerPoint</Application>
  <PresentationFormat>On-screen Show (4:3)</PresentationFormat>
  <Paragraphs>289</Paragraphs>
  <Slides>34</Slides>
  <Notes>34</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Georgia</vt:lpstr>
      <vt:lpstr>Times New Roman</vt:lpstr>
      <vt:lpstr>Arial</vt:lpstr>
      <vt:lpstr>Roboto Mono</vt:lpstr>
      <vt:lpstr>Technische Universität Berlin | PowerPoint Master</vt:lpstr>
      <vt:lpstr>Datenbankprojekt - WS 19/20  Apache Flink Streaming</vt:lpstr>
      <vt:lpstr>Agenda</vt:lpstr>
      <vt:lpstr>Scrum</vt:lpstr>
      <vt:lpstr>Insight: Project Management &amp; Floating Plan</vt:lpstr>
      <vt:lpstr>Insight: Project Management &amp; Floating Plan</vt:lpstr>
      <vt:lpstr>Motivation - Time Series Analyse in Real Time</vt:lpstr>
      <vt:lpstr>Hadoop vs. Spark vs. Flink</vt:lpstr>
      <vt:lpstr>Was ist Apache Flink?</vt:lpstr>
      <vt:lpstr>Flink Ecosystem</vt:lpstr>
      <vt:lpstr>Batch vs. Stream Processing</vt:lpstr>
      <vt:lpstr>Batch vs. Streaming Analytics</vt:lpstr>
      <vt:lpstr>Code examples - DataSet vs. DataStream API</vt:lpstr>
      <vt:lpstr>DataStream - Event vs. Processing time</vt:lpstr>
      <vt:lpstr>Flink+Grafana+InfluxDB</vt:lpstr>
      <vt:lpstr>Flink+InfluxDB+Grafana</vt:lpstr>
      <vt:lpstr>Flink+InfluxDB+Grafana</vt:lpstr>
      <vt:lpstr>Flink+InfluxDB+Grafana</vt:lpstr>
      <vt:lpstr>Flink+InfluxDB+Grafana</vt:lpstr>
      <vt:lpstr>Flink+InfluxDB+Grafana</vt:lpstr>
      <vt:lpstr>Flink+InfluxDB+Grafana</vt:lpstr>
      <vt:lpstr>Connect Grafana to Influx</vt:lpstr>
      <vt:lpstr>Visualizing Incoming Data</vt:lpstr>
      <vt:lpstr>The result (almost)</vt:lpstr>
      <vt:lpstr>No data yet!</vt:lpstr>
      <vt:lpstr>Connect Flink to Influx</vt:lpstr>
      <vt:lpstr>Run our compiled Flink program.</vt:lpstr>
      <vt:lpstr>Our Flink program generates a sine wave</vt:lpstr>
      <vt:lpstr>PowerPoint Presentation</vt:lpstr>
      <vt:lpstr>PowerPoint Presentation</vt:lpstr>
      <vt:lpstr>Danke für Eure Aufmerksamkeit!</vt:lpstr>
      <vt:lpstr>Quellen:</vt:lpstr>
      <vt:lpstr>Next Steps</vt:lpstr>
      <vt:lpstr>Ausblick</vt:lpstr>
      <vt:lpstr>Scrum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Datenbankprojekt - WS 19/20  Apache Flink Streaming</dc:title>
  <dc:creator>ardeshir soltani nejad</dc:creator>
  <cp:lastModifiedBy>ardeshir soltani nejad</cp:lastModifiedBy>
  <cp:revision>1</cp:revision>
  <dcterms:modified xsi:type="dcterms:W3CDTF">2020-06-10T14:14:11Z</dcterms:modified>
</cp:coreProperties>
</file>